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5345"/>
    <a:srgbClr val="6C865B"/>
    <a:srgbClr val="B5E8DA"/>
    <a:srgbClr val="B8EBF5"/>
    <a:srgbClr val="89D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/>
    <p:restoredTop sz="94626"/>
  </p:normalViewPr>
  <p:slideViewPr>
    <p:cSldViewPr snapToGrid="0">
      <p:cViewPr varScale="1">
        <p:scale>
          <a:sx n="150" d="100"/>
          <a:sy n="150" d="100"/>
        </p:scale>
        <p:origin x="21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2EF919-3B3E-E445-B1D4-5C0369A5E44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B5A835E-B3E8-5044-A71D-EEE4C503D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0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5A835E-B3E8-5044-A71D-EEE4C503D9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76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7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7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5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9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0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2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1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1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4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5DE68C-5997-3048-ACC1-ECAB22D74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F4876-F693-604A-ADE9-8EA01E149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6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6E8F9F70-AAB2-5145-FC88-D165F0AE1FDF}"/>
              </a:ext>
            </a:extLst>
          </p:cNvPr>
          <p:cNvSpPr/>
          <p:nvPr/>
        </p:nvSpPr>
        <p:spPr>
          <a:xfrm>
            <a:off x="5050119" y="538449"/>
            <a:ext cx="766430" cy="419927"/>
          </a:xfrm>
          <a:prstGeom prst="rect">
            <a:avLst/>
          </a:prstGeom>
          <a:solidFill>
            <a:srgbClr val="E553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background with snowflakes&#10;&#10;AI-generated content may be incorrect.">
            <a:extLst>
              <a:ext uri="{FF2B5EF4-FFF2-40B4-BE49-F238E27FC236}">
                <a16:creationId xmlns:a16="http://schemas.microsoft.com/office/drawing/2014/main" id="{946F3AA9-3E58-85D4-9286-6598A4F743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2511"/>
          <a:stretch>
            <a:fillRect/>
          </a:stretch>
        </p:blipFill>
        <p:spPr>
          <a:xfrm>
            <a:off x="-36096" y="-1860"/>
            <a:ext cx="9144000" cy="6914216"/>
          </a:xfrm>
          <a:prstGeom prst="rect">
            <a:avLst/>
          </a:prstGeom>
        </p:spPr>
      </p:pic>
      <p:pic>
        <p:nvPicPr>
          <p:cNvPr id="27" name="Picture 26" descr="A red banner with a red ribbon with a reindeer and trees&#10;&#10;AI-generated content may be incorrect.">
            <a:extLst>
              <a:ext uri="{FF2B5EF4-FFF2-40B4-BE49-F238E27FC236}">
                <a16:creationId xmlns:a16="http://schemas.microsoft.com/office/drawing/2014/main" id="{2E654D82-69A7-5FFE-C810-301A26576B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052" y="-162660"/>
            <a:ext cx="7772400" cy="1632354"/>
          </a:xfrm>
          <a:prstGeom prst="rect">
            <a:avLst/>
          </a:prstGeom>
        </p:spPr>
      </p:pic>
      <p:pic>
        <p:nvPicPr>
          <p:cNvPr id="19" name="Graphic 18" descr="Anchor with solid fill">
            <a:extLst>
              <a:ext uri="{FF2B5EF4-FFF2-40B4-BE49-F238E27FC236}">
                <a16:creationId xmlns:a16="http://schemas.microsoft.com/office/drawing/2014/main" id="{6D161865-9437-C591-A2A7-4F0BD8B0AC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522556">
            <a:off x="6801288" y="660134"/>
            <a:ext cx="340241" cy="340241"/>
          </a:xfrm>
          <a:prstGeom prst="rect">
            <a:avLst/>
          </a:prstGeom>
        </p:spPr>
      </p:pic>
      <p:pic>
        <p:nvPicPr>
          <p:cNvPr id="22" name="Graphic 21" descr="Anchor with solid fill">
            <a:extLst>
              <a:ext uri="{FF2B5EF4-FFF2-40B4-BE49-F238E27FC236}">
                <a16:creationId xmlns:a16="http://schemas.microsoft.com/office/drawing/2014/main" id="{274164C9-C4D3-93A8-9B07-F468F3FDFF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497023">
            <a:off x="1842307" y="665258"/>
            <a:ext cx="340241" cy="340241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9D16522A-4E88-ED60-254C-41E6239DE6BA}"/>
              </a:ext>
            </a:extLst>
          </p:cNvPr>
          <p:cNvGrpSpPr/>
          <p:nvPr/>
        </p:nvGrpSpPr>
        <p:grpSpPr>
          <a:xfrm>
            <a:off x="2832146" y="403280"/>
            <a:ext cx="3483050" cy="530473"/>
            <a:chOff x="2798134" y="707221"/>
            <a:chExt cx="3483050" cy="53047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6C00313-61DD-4D0C-5992-5B9B7370DB4D}"/>
                </a:ext>
              </a:extLst>
            </p:cNvPr>
            <p:cNvSpPr/>
            <p:nvPr/>
          </p:nvSpPr>
          <p:spPr>
            <a:xfrm>
              <a:off x="2798134" y="707221"/>
              <a:ext cx="570615" cy="419927"/>
            </a:xfrm>
            <a:prstGeom prst="rect">
              <a:avLst/>
            </a:prstGeom>
            <a:solidFill>
              <a:srgbClr val="E5534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C1FE9A-3AAE-712C-A572-17A634CE5AC8}"/>
                </a:ext>
              </a:extLst>
            </p:cNvPr>
            <p:cNvSpPr/>
            <p:nvPr/>
          </p:nvSpPr>
          <p:spPr>
            <a:xfrm>
              <a:off x="5710569" y="750758"/>
              <a:ext cx="570615" cy="419927"/>
            </a:xfrm>
            <a:prstGeom prst="rect">
              <a:avLst/>
            </a:prstGeom>
            <a:solidFill>
              <a:srgbClr val="E5534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195E254-11C6-ADF2-98B5-DF8B3D94743B}"/>
                </a:ext>
              </a:extLst>
            </p:cNvPr>
            <p:cNvSpPr/>
            <p:nvPr/>
          </p:nvSpPr>
          <p:spPr>
            <a:xfrm>
              <a:off x="3293216" y="865798"/>
              <a:ext cx="2417353" cy="318635"/>
            </a:xfrm>
            <a:prstGeom prst="rect">
              <a:avLst/>
            </a:prstGeom>
            <a:solidFill>
              <a:srgbClr val="E5534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EB5CC74-0147-3D3F-CFF1-CCF9B52C7175}"/>
                </a:ext>
              </a:extLst>
            </p:cNvPr>
            <p:cNvSpPr/>
            <p:nvPr/>
          </p:nvSpPr>
          <p:spPr>
            <a:xfrm>
              <a:off x="3475961" y="1004447"/>
              <a:ext cx="644822" cy="233247"/>
            </a:xfrm>
            <a:prstGeom prst="rect">
              <a:avLst/>
            </a:prstGeom>
            <a:solidFill>
              <a:srgbClr val="E5534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2BE65DC9-2D3D-12BF-C05D-79CCEDC6A441}"/>
              </a:ext>
            </a:extLst>
          </p:cNvPr>
          <p:cNvSpPr/>
          <p:nvPr/>
        </p:nvSpPr>
        <p:spPr>
          <a:xfrm>
            <a:off x="2361803" y="412850"/>
            <a:ext cx="4419599" cy="654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hunkFive Roman" pitchFamily="2" charset="0"/>
              </a:rPr>
              <a:t>Christmas in Clinton </a:t>
            </a:r>
          </a:p>
          <a:p>
            <a:pPr algn="ctr"/>
            <a:r>
              <a:rPr lang="en-US" sz="1600" b="1" dirty="0">
                <a:latin typeface="ChunkFive Roman" pitchFamily="2" charset="0"/>
              </a:rPr>
              <a:t>Participants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DC689D6-8B3D-41F0-41EB-DCE35AFA2647}"/>
              </a:ext>
            </a:extLst>
          </p:cNvPr>
          <p:cNvSpPr txBox="1"/>
          <p:nvPr/>
        </p:nvSpPr>
        <p:spPr>
          <a:xfrm>
            <a:off x="70104" y="2381039"/>
            <a:ext cx="2979271" cy="4662815"/>
          </a:xfrm>
          <a:prstGeom prst="rect">
            <a:avLst/>
          </a:prstGeom>
          <a:noFill/>
        </p:spPr>
        <p:txBody>
          <a:bodyPr wrap="square" numCol="1" spcCol="182880" rtlCol="0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Salt Leaf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– Make your own s’mores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Chips Pub 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Live music at 6pm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cs typeface="AL BAYAN PLAIN" pitchFamily="2" charset="-78"/>
            </a:endParaRP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Body Karma/Hairworks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Amy's Active Learning 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Free Play &amp; Activities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Cafe Nola 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Sweet Treats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</a:b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Henry on Main 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Musicians &amp; Kid's crafts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Merle Norman 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Sweet Treats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Melon's Market- 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3D printing demos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Crooked House 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Kids Crafts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Carefree Boats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Encore</a:t>
            </a:r>
            <a:endParaRPr lang="en-US" sz="1200" dirty="0">
              <a:solidFill>
                <a:schemeClr val="accent6">
                  <a:lumMod val="50000"/>
                </a:schemeClr>
              </a:solidFill>
              <a:cs typeface="Al Bayan Plain" pitchFamily="2" charset="-78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Shore Appliance </a:t>
            </a:r>
            <a:r>
              <a:rPr lang="en-US" sz="1200" dirty="0">
                <a:solidFill>
                  <a:srgbClr val="C00000"/>
                </a:solidFill>
                <a:cs typeface="Al Bayan Plain" pitchFamily="2" charset="-78"/>
              </a:rPr>
              <a:t>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Kids Crafts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Italian Store</a:t>
            </a:r>
            <a:endParaRPr lang="en-US" sz="1200" dirty="0">
              <a:solidFill>
                <a:schemeClr val="accent6">
                  <a:lumMod val="50000"/>
                </a:schemeClr>
              </a:solidFill>
              <a:cs typeface="Al Bayan Plain" pitchFamily="2" charset="-78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Fringe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CareVet </a:t>
            </a:r>
            <a:r>
              <a:rPr lang="en-US" sz="1200" dirty="0">
                <a:solidFill>
                  <a:srgbClr val="C00000"/>
                </a:solidFill>
                <a:cs typeface="Al Bayan Plain" pitchFamily="2" charset="-78"/>
              </a:rPr>
              <a:t>- </a:t>
            </a:r>
            <a:r>
              <a:rPr lang="en-US" sz="1200" spc="-6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Meet adoptable dogs &amp;  tour 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Clinton Art Gallery-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Live music 1-4,</a:t>
            </a:r>
          </a:p>
          <a:p>
            <a:pPr fontAlgn="base"/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          facepainting 1-3 pm</a:t>
            </a:r>
          </a:p>
          <a:p>
            <a:pPr marL="342900" indent="-342900" fontAlgn="base">
              <a:buFont typeface="+mj-lt"/>
              <a:buAutoNum type="arabicPeriod" startAt="16"/>
            </a:pPr>
            <a:r>
              <a:rPr lang="en-US" sz="1200" b="1" dirty="0">
                <a:solidFill>
                  <a:srgbClr val="C00000"/>
                </a:solidFill>
                <a:cs typeface="AL BAYAN PLAIN" pitchFamily="2" charset="-78"/>
              </a:rPr>
              <a:t>Scottish Dave's </a:t>
            </a:r>
            <a:r>
              <a:rPr lang="en-US" sz="1200" dirty="0">
                <a:solidFill>
                  <a:srgbClr val="C00000"/>
                </a:solidFill>
                <a:cs typeface="Al Bayan Plain" pitchFamily="2" charset="-78"/>
              </a:rPr>
              <a:t>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Live Music- The Wandering Fiddlers 4-6 pm</a:t>
            </a:r>
          </a:p>
          <a:p>
            <a:pPr marL="342900" indent="-342900" fontAlgn="base">
              <a:buFont typeface="+mj-lt"/>
              <a:buAutoNum type="arabicPeriod" startAt="16"/>
            </a:pPr>
            <a:r>
              <a:rPr lang="en-US" sz="1200" b="1" dirty="0">
                <a:solidFill>
                  <a:srgbClr val="C00000"/>
                </a:solidFill>
              </a:rPr>
              <a:t>Cindy Stevens Gallery </a:t>
            </a:r>
            <a:r>
              <a:rPr lang="en-US" sz="1200" dirty="0">
                <a:solidFill>
                  <a:srgbClr val="C00000"/>
                </a:solidFill>
              </a:rPr>
              <a:t>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Kids Crafts</a:t>
            </a:r>
          </a:p>
          <a:p>
            <a:pPr marL="342900" indent="-342900" fontAlgn="base">
              <a:buFont typeface="+mj-lt"/>
              <a:buAutoNum type="arabicPeriod" startAt="16"/>
            </a:pPr>
            <a:r>
              <a:rPr lang="en-US" sz="1200" b="1" dirty="0">
                <a:solidFill>
                  <a:srgbClr val="C00000"/>
                </a:solidFill>
              </a:rPr>
              <a:t>Firehouse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Fried Dough</a:t>
            </a:r>
          </a:p>
          <a:p>
            <a:pPr fontAlgn="base"/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      </a:t>
            </a:r>
            <a:r>
              <a:rPr lang="en-US" sz="900" i="1" dirty="0">
                <a:solidFill>
                  <a:schemeClr val="accent6">
                    <a:lumMod val="50000"/>
                  </a:schemeClr>
                </a:solidFill>
                <a:cs typeface="Al Bayan Plain" pitchFamily="2" charset="-78"/>
              </a:rPr>
              <a:t>Above schedule is subject to change without notice.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22B2100-795B-AD0C-E9A5-C7BE9FF18E54}"/>
              </a:ext>
            </a:extLst>
          </p:cNvPr>
          <p:cNvSpPr txBox="1"/>
          <p:nvPr/>
        </p:nvSpPr>
        <p:spPr>
          <a:xfrm>
            <a:off x="1928844" y="120557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 8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0B5664A-2821-BE18-33F0-C09D9A2B8D29}"/>
              </a:ext>
            </a:extLst>
          </p:cNvPr>
          <p:cNvSpPr txBox="1"/>
          <p:nvPr/>
        </p:nvSpPr>
        <p:spPr>
          <a:xfrm>
            <a:off x="1403295" y="1091272"/>
            <a:ext cx="582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  </a:t>
            </a:r>
            <a:br>
              <a:rPr lang="en-US" b="1" dirty="0">
                <a:solidFill>
                  <a:srgbClr val="C00000"/>
                </a:solidFill>
                <a:latin typeface="ChunkFive Roman" pitchFamily="2" charset="0"/>
              </a:rPr>
            </a:br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6  7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B6EFF36-DEC7-8024-168B-DE4459E11AED}"/>
              </a:ext>
            </a:extLst>
          </p:cNvPr>
          <p:cNvSpPr txBox="1"/>
          <p:nvPr/>
        </p:nvSpPr>
        <p:spPr>
          <a:xfrm>
            <a:off x="2508268" y="1380038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9  10  11  12  13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24958D9-0C4B-E0BA-D342-C8CCB57E8D4B}"/>
              </a:ext>
            </a:extLst>
          </p:cNvPr>
          <p:cNvSpPr txBox="1"/>
          <p:nvPr/>
        </p:nvSpPr>
        <p:spPr>
          <a:xfrm>
            <a:off x="4646544" y="136175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18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25865F4-7AFA-6389-3D91-CB74D65019D5}"/>
              </a:ext>
            </a:extLst>
          </p:cNvPr>
          <p:cNvGrpSpPr/>
          <p:nvPr/>
        </p:nvGrpSpPr>
        <p:grpSpPr>
          <a:xfrm>
            <a:off x="406198" y="1467904"/>
            <a:ext cx="6332842" cy="842677"/>
            <a:chOff x="406198" y="1823504"/>
            <a:chExt cx="6332842" cy="842677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5A8516C-4227-B2F0-6309-6D526C2B2296}"/>
                </a:ext>
              </a:extLst>
            </p:cNvPr>
            <p:cNvSpPr txBox="1"/>
            <p:nvPr/>
          </p:nvSpPr>
          <p:spPr>
            <a:xfrm>
              <a:off x="406198" y="2219375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2  3  4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981A07E-0539-0CBF-2B8A-464C5BD94F42}"/>
                </a:ext>
              </a:extLst>
            </p:cNvPr>
            <p:cNvSpPr txBox="1"/>
            <p:nvPr/>
          </p:nvSpPr>
          <p:spPr>
            <a:xfrm>
              <a:off x="1493787" y="222912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5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66812E5-CDB8-2AEB-534C-B3509AC89353}"/>
                </a:ext>
              </a:extLst>
            </p:cNvPr>
            <p:cNvSpPr txBox="1"/>
            <p:nvPr/>
          </p:nvSpPr>
          <p:spPr>
            <a:xfrm>
              <a:off x="2624351" y="2229126"/>
              <a:ext cx="1585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14  15  16  17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095CEA4-667F-10FB-3B0C-F393EB32FD6B}"/>
                </a:ext>
              </a:extLst>
            </p:cNvPr>
            <p:cNvSpPr txBox="1"/>
            <p:nvPr/>
          </p:nvSpPr>
          <p:spPr>
            <a:xfrm>
              <a:off x="4917444" y="1823504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19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677C681-2E29-BEB4-2E8D-D977585E92CE}"/>
                </a:ext>
              </a:extLst>
            </p:cNvPr>
            <p:cNvSpPr txBox="1"/>
            <p:nvPr/>
          </p:nvSpPr>
          <p:spPr>
            <a:xfrm>
              <a:off x="6273848" y="2296849"/>
              <a:ext cx="465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26</a:t>
              </a:r>
            </a:p>
          </p:txBody>
        </p:sp>
      </p:grpSp>
      <p:pic>
        <p:nvPicPr>
          <p:cNvPr id="54" name="Graphic 53" descr="Holiday tree with solid fill">
            <a:extLst>
              <a:ext uri="{FF2B5EF4-FFF2-40B4-BE49-F238E27FC236}">
                <a16:creationId xmlns:a16="http://schemas.microsoft.com/office/drawing/2014/main" id="{8C18078A-F2D7-C819-E644-C1774D2617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36466" y="2080231"/>
            <a:ext cx="467111" cy="467111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B1095D70-FF9F-7EDD-00F6-5962790C088A}"/>
              </a:ext>
            </a:extLst>
          </p:cNvPr>
          <p:cNvGrpSpPr/>
          <p:nvPr/>
        </p:nvGrpSpPr>
        <p:grpSpPr>
          <a:xfrm>
            <a:off x="5130860" y="1858723"/>
            <a:ext cx="587020" cy="587020"/>
            <a:chOff x="6149638" y="2983579"/>
            <a:chExt cx="587020" cy="587020"/>
          </a:xfrm>
        </p:grpSpPr>
        <p:sp>
          <p:nvSpPr>
            <p:cNvPr id="55" name="5-Point Star 54">
              <a:extLst>
                <a:ext uri="{FF2B5EF4-FFF2-40B4-BE49-F238E27FC236}">
                  <a16:creationId xmlns:a16="http://schemas.microsoft.com/office/drawing/2014/main" id="{2DE6F7C7-3275-656A-4329-82829D146515}"/>
                </a:ext>
              </a:extLst>
            </p:cNvPr>
            <p:cNvSpPr/>
            <p:nvPr/>
          </p:nvSpPr>
          <p:spPr>
            <a:xfrm>
              <a:off x="6149638" y="2983579"/>
              <a:ext cx="587020" cy="587020"/>
            </a:xfrm>
            <a:prstGeom prst="star5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0A081B6-AE58-834E-35D9-9995776A1E5F}"/>
                </a:ext>
              </a:extLst>
            </p:cNvPr>
            <p:cNvSpPr txBox="1"/>
            <p:nvPr/>
          </p:nvSpPr>
          <p:spPr>
            <a:xfrm>
              <a:off x="6224178" y="3134914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latin typeface="ChunkFive Roman" pitchFamily="2" charset="0"/>
                </a:rPr>
                <a:t>21</a:t>
              </a: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6A61E057-2E95-D4F1-B67C-D15B300A65A7}"/>
              </a:ext>
            </a:extLst>
          </p:cNvPr>
          <p:cNvSpPr txBox="1"/>
          <p:nvPr/>
        </p:nvSpPr>
        <p:spPr>
          <a:xfrm>
            <a:off x="3117453" y="2322416"/>
            <a:ext cx="3062749" cy="4985980"/>
          </a:xfrm>
          <a:prstGeom prst="rect">
            <a:avLst/>
          </a:prstGeom>
          <a:noFill/>
        </p:spPr>
        <p:txBody>
          <a:bodyPr wrap="square" numCol="1" spcCol="182880" rtlCol="0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19. 1630 House </a:t>
            </a:r>
            <a:endParaRPr lang="en-US" sz="1200" dirty="0">
              <a:solidFill>
                <a:srgbClr val="C00000"/>
              </a:solidFill>
            </a:endParaRPr>
          </a:p>
          <a:p>
            <a:r>
              <a:rPr lang="en-US" sz="1200" dirty="0">
                <a:solidFill>
                  <a:srgbClr val="C00000"/>
                </a:solidFill>
              </a:rPr>
              <a:t>       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-Photo Booth</a:t>
            </a:r>
          </a:p>
          <a:p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-Interact Club Bake Sale (outside)</a:t>
            </a:r>
          </a:p>
          <a:p>
            <a:pPr marL="228600" indent="-228600">
              <a:buAutoNum type="arabicPeriod" startAt="20"/>
            </a:pPr>
            <a:r>
              <a:rPr lang="en-US" sz="1200" b="1" dirty="0">
                <a:solidFill>
                  <a:srgbClr val="C00000"/>
                </a:solidFill>
              </a:rPr>
              <a:t> Town Annex</a:t>
            </a:r>
            <a:br>
              <a:rPr lang="en-US" sz="1200" b="1" dirty="0">
                <a:solidFill>
                  <a:srgbClr val="C00000"/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-Snow globe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-Harbor Commission Sailboat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-Hot Chicken Food Truck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-Mexican Food Truck</a:t>
            </a:r>
            <a:endParaRPr lang="en-US" sz="1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28600" indent="-228600">
              <a:buAutoNum type="arabicPeriod" startAt="21"/>
            </a:pPr>
            <a:r>
              <a:rPr lang="en-US" sz="1200" b="1" dirty="0">
                <a:solidFill>
                  <a:srgbClr val="C00000"/>
                </a:solidFill>
              </a:rPr>
              <a:t>  Town Hall </a:t>
            </a:r>
            <a:br>
              <a:rPr lang="en-US" sz="1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Elf Village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Green Room): </a:t>
            </a:r>
            <a:b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Project Graduation 2026 Bake Sale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-Anchors by Placemakers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-Kids Crafts &amp; Facepainting</a:t>
            </a:r>
          </a:p>
          <a:p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 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Lower lobby</a:t>
            </a:r>
          </a:p>
          <a:p>
            <a:r>
              <a:rPr lang="en-US" sz="1200" dirty="0">
                <a:solidFill>
                  <a:srgbClr val="4EA72E">
                    <a:lumMod val="50000"/>
                  </a:srgbClr>
                </a:solidFill>
                <a:latin typeface="Aptos" panose="02110004020202020204"/>
              </a:rPr>
              <a:t>       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</a:t>
            </a:r>
            <a:r>
              <a:rPr kumimoji="0" lang="en-US" sz="1200" b="0" i="0" u="none" strike="noStrike" kern="1200" cap="none" spc="-60" normalizeH="0" baseline="0" noProof="0" dirty="0">
                <a:ln>
                  <a:noFill/>
                </a:ln>
                <a:solidFill>
                  <a:srgbClr val="4EA72E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Arbor Garden Club Tree &amp; Wreath  Auction</a:t>
            </a:r>
          </a:p>
          <a:p>
            <a:endParaRPr lang="en-US" sz="1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       North Pole (Auditorium):</a:t>
            </a:r>
          </a:p>
          <a:p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        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Sing-along 2 pm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-Magic Show 3 pm</a:t>
            </a:r>
          </a:p>
          <a:p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 -Hula Hoop Show 4:00 pm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-Pictures with Santa 5:15 pm</a:t>
            </a:r>
          </a:p>
          <a:p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        </a:t>
            </a:r>
          </a:p>
          <a:p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         Top Floor: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         -Masonic Lodge - Open House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sz="8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1000" dirty="0">
                <a:solidFill>
                  <a:schemeClr val="accent6">
                    <a:lumMod val="50000"/>
                  </a:schemeClr>
                </a:solidFill>
              </a:rPr>
              <a:t>	 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94C5348-F3E3-6605-16DD-D95BE2E41524}"/>
              </a:ext>
            </a:extLst>
          </p:cNvPr>
          <p:cNvSpPr txBox="1"/>
          <p:nvPr/>
        </p:nvSpPr>
        <p:spPr>
          <a:xfrm>
            <a:off x="6003577" y="2379851"/>
            <a:ext cx="2995718" cy="4478149"/>
          </a:xfrm>
          <a:prstGeom prst="rect">
            <a:avLst/>
          </a:prstGeom>
          <a:noFill/>
        </p:spPr>
        <p:txBody>
          <a:bodyPr wrap="square" numCol="1" spcCol="182880" rtlCol="0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21.   Town Hall Front (Outside)</a:t>
            </a:r>
            <a:br>
              <a:rPr lang="en-US" sz="1200" b="1" dirty="0">
                <a:solidFill>
                  <a:srgbClr val="C00000"/>
                </a:solidFill>
              </a:rPr>
            </a:br>
            <a:r>
              <a:rPr lang="en-US" sz="1200" b="1" dirty="0">
                <a:solidFill>
                  <a:srgbClr val="C00000"/>
                </a:solidFill>
              </a:rPr>
              <a:t>	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-Sing along 4:45 pm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	-Santa Arrives 5:00 pm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	-Tree Lighting 5:00 pm</a:t>
            </a:r>
          </a:p>
          <a:p>
            <a:pPr marL="228600" indent="-228600">
              <a:buFont typeface="+mj-lt"/>
              <a:buAutoNum type="arabicPeriod" startAt="22"/>
            </a:pPr>
            <a:r>
              <a:rPr lang="en-US" sz="1200" b="1" dirty="0">
                <a:solidFill>
                  <a:srgbClr val="C00000"/>
                </a:solidFill>
              </a:rPr>
              <a:t>   Congregational Church </a:t>
            </a:r>
            <a:br>
              <a:rPr lang="en-US" sz="1200" b="1" dirty="0">
                <a:solidFill>
                  <a:srgbClr val="C00000"/>
                </a:solidFill>
              </a:rPr>
            </a:br>
            <a:r>
              <a:rPr lang="en-US" sz="1200" b="1" dirty="0">
                <a:solidFill>
                  <a:srgbClr val="C00000"/>
                </a:solidFill>
              </a:rPr>
              <a:t>	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-Craft Fair 9-3 pm 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	-Living Nativity 4-6 pm 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	-</a:t>
            </a:r>
            <a:r>
              <a:rPr lang="en-US" sz="1200" spc="-20" dirty="0">
                <a:solidFill>
                  <a:schemeClr val="accent6">
                    <a:lumMod val="50000"/>
                  </a:schemeClr>
                </a:solidFill>
              </a:rPr>
              <a:t>Boy Scouts Wreaths &amp; S'mores sale</a:t>
            </a:r>
          </a:p>
          <a:p>
            <a:pPr marL="342900" indent="-342900">
              <a:buFont typeface="+mj-lt"/>
              <a:buAutoNum type="arabicPeriod" startAt="23"/>
            </a:pPr>
            <a:r>
              <a:rPr lang="en-US" sz="1200" b="1" dirty="0">
                <a:solidFill>
                  <a:srgbClr val="C00000"/>
                </a:solidFill>
              </a:rPr>
              <a:t>Kids Konnection </a:t>
            </a:r>
            <a:r>
              <a:rPr lang="en-US" sz="1200" dirty="0">
                <a:solidFill>
                  <a:srgbClr val="C00000"/>
                </a:solidFill>
              </a:rPr>
              <a:t>– </a:t>
            </a:r>
            <a:r>
              <a:rPr lang="en-US" sz="1200" spc="-70" dirty="0">
                <a:solidFill>
                  <a:schemeClr val="accent6">
                    <a:lumMod val="50000"/>
                  </a:schemeClr>
                </a:solidFill>
              </a:rPr>
              <a:t>Open House 3 pm</a:t>
            </a:r>
          </a:p>
          <a:p>
            <a:pPr marL="342900" indent="-342900">
              <a:buFont typeface="+mj-lt"/>
              <a:buAutoNum type="arabicPeriod" startAt="23"/>
            </a:pPr>
            <a:r>
              <a:rPr lang="en-US" sz="1200" b="1" dirty="0">
                <a:solidFill>
                  <a:srgbClr val="C00000"/>
                </a:solidFill>
              </a:rPr>
              <a:t>Stanton House </a:t>
            </a:r>
            <a:r>
              <a:rPr lang="en-US" sz="1200" dirty="0">
                <a:solidFill>
                  <a:srgbClr val="C00000"/>
                </a:solidFill>
              </a:rPr>
              <a:t>–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Open for Tours</a:t>
            </a:r>
          </a:p>
          <a:p>
            <a:pPr marL="342900" indent="-342900">
              <a:buFont typeface="+mj-lt"/>
              <a:buAutoNum type="arabicPeriod" startAt="23"/>
            </a:pPr>
            <a:r>
              <a:rPr lang="en-US" sz="1200" b="1" dirty="0">
                <a:solidFill>
                  <a:srgbClr val="C00000"/>
                </a:solidFill>
              </a:rPr>
              <a:t>Pierson School</a:t>
            </a:r>
          </a:p>
          <a:p>
            <a:pPr lvl="1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-Bounce Houses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-Mini Donuts Food Truck</a:t>
            </a:r>
          </a:p>
          <a:p>
            <a:pPr lvl="1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-Kid’s Crafts w/Clinton Rotary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Lion’s Club Cider &amp; Hot Chocolate  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Robotics Club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Project Graduation 2029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Shellfish Commission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Sustainability Commission</a:t>
            </a:r>
            <a:br>
              <a:rPr lang="en-US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- Technology Club</a:t>
            </a:r>
          </a:p>
          <a:p>
            <a:pPr marL="342900" indent="-342900">
              <a:buFont typeface="+mj-lt"/>
              <a:buAutoNum type="arabicPeriod" startAt="26"/>
            </a:pPr>
            <a:r>
              <a:rPr lang="en-US" sz="1200" b="1" dirty="0">
                <a:solidFill>
                  <a:srgbClr val="C00000"/>
                </a:solidFill>
              </a:rPr>
              <a:t>Clinton Bible Fellowship Church-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Sweet Treats</a:t>
            </a:r>
          </a:p>
          <a:p>
            <a:pPr marL="342900" indent="-342900">
              <a:buFont typeface="+mj-lt"/>
              <a:buAutoNum type="arabicPeriod" startAt="26"/>
            </a:pPr>
            <a:r>
              <a:rPr lang="en-US" sz="1200" b="1" dirty="0">
                <a:solidFill>
                  <a:srgbClr val="C00000"/>
                </a:solidFill>
              </a:rPr>
              <a:t>Old Brick </a:t>
            </a:r>
            <a:r>
              <a:rPr lang="en-US" sz="1200" dirty="0">
                <a:solidFill>
                  <a:srgbClr val="C00000"/>
                </a:solidFill>
              </a:rPr>
              <a:t>–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Open for Tours</a:t>
            </a:r>
          </a:p>
          <a:p>
            <a:r>
              <a:rPr lang="en-US" sz="900" i="1" dirty="0">
                <a:solidFill>
                  <a:schemeClr val="accent6">
                    <a:lumMod val="50000"/>
                  </a:schemeClr>
                </a:solidFill>
              </a:rPr>
              <a:t>                      This event will take place rain or shine.</a:t>
            </a:r>
          </a:p>
        </p:txBody>
      </p:sp>
      <p:sp>
        <p:nvSpPr>
          <p:cNvPr id="68" name="Freeform 67">
            <a:extLst>
              <a:ext uri="{FF2B5EF4-FFF2-40B4-BE49-F238E27FC236}">
                <a16:creationId xmlns:a16="http://schemas.microsoft.com/office/drawing/2014/main" id="{3D096600-2C2E-0F77-2566-2DD3C3745928}"/>
              </a:ext>
            </a:extLst>
          </p:cNvPr>
          <p:cNvSpPr/>
          <p:nvPr/>
        </p:nvSpPr>
        <p:spPr>
          <a:xfrm>
            <a:off x="107518" y="1615550"/>
            <a:ext cx="8928171" cy="295052"/>
          </a:xfrm>
          <a:custGeom>
            <a:avLst/>
            <a:gdLst>
              <a:gd name="csX0" fmla="*/ 0 w 9845040"/>
              <a:gd name="csY0" fmla="*/ 60960 h 1117742"/>
              <a:gd name="csX1" fmla="*/ 5100320 w 9845040"/>
              <a:gd name="csY1" fmla="*/ 1117600 h 1117742"/>
              <a:gd name="csX2" fmla="*/ 9845040 w 9845040"/>
              <a:gd name="csY2" fmla="*/ 0 h 1117742"/>
              <a:gd name="csX0" fmla="*/ 0 w 10213412"/>
              <a:gd name="csY0" fmla="*/ -1 h 1392987"/>
              <a:gd name="csX1" fmla="*/ 5100320 w 10213412"/>
              <a:gd name="csY1" fmla="*/ 1056639 h 1392987"/>
              <a:gd name="csX2" fmla="*/ 10213412 w 10213412"/>
              <a:gd name="csY2" fmla="*/ 1176320 h 1392987"/>
              <a:gd name="csX0" fmla="*/ 0 w 10386086"/>
              <a:gd name="csY0" fmla="*/ 0 h 748570"/>
              <a:gd name="csX1" fmla="*/ 5272994 w 10386086"/>
              <a:gd name="csY1" fmla="*/ 412222 h 748570"/>
              <a:gd name="csX2" fmla="*/ 10386086 w 10386086"/>
              <a:gd name="csY2" fmla="*/ 531903 h 74857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10386086" h="748570">
                <a:moveTo>
                  <a:pt x="0" y="0"/>
                </a:moveTo>
                <a:cubicBezTo>
                  <a:pt x="1729740" y="533400"/>
                  <a:pt x="3632154" y="422382"/>
                  <a:pt x="5272994" y="412222"/>
                </a:cubicBezTo>
                <a:cubicBezTo>
                  <a:pt x="6913834" y="402062"/>
                  <a:pt x="8834146" y="1085623"/>
                  <a:pt x="10386086" y="531903"/>
                </a:cubicBezTo>
              </a:path>
            </a:pathLst>
          </a:custGeom>
          <a:noFill/>
          <a:ln w="152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DB69764-FA1B-A3E1-8CD4-EEF823A8F3B2}"/>
              </a:ext>
            </a:extLst>
          </p:cNvPr>
          <p:cNvSpPr/>
          <p:nvPr/>
        </p:nvSpPr>
        <p:spPr>
          <a:xfrm>
            <a:off x="1280160" y="1351089"/>
            <a:ext cx="121920" cy="96288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861276E-BCB3-00CB-A409-21E116A9C75E}"/>
              </a:ext>
            </a:extLst>
          </p:cNvPr>
          <p:cNvSpPr txBox="1"/>
          <p:nvPr/>
        </p:nvSpPr>
        <p:spPr>
          <a:xfrm>
            <a:off x="152366" y="1195419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40AF295-648D-E1EB-F89B-82597BE7C5E2}"/>
              </a:ext>
            </a:extLst>
          </p:cNvPr>
          <p:cNvSpPr txBox="1"/>
          <p:nvPr/>
        </p:nvSpPr>
        <p:spPr>
          <a:xfrm rot="16200000">
            <a:off x="2763084" y="4329317"/>
            <a:ext cx="11208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50000"/>
                  </a:srgbClr>
                </a:solidFill>
                <a:effectLst/>
                <a:uLnTx/>
                <a:uFillTx/>
                <a:latin typeface="ChunkFive Roman" pitchFamily="2" charset="0"/>
                <a:ea typeface="+mn-ea"/>
                <a:cs typeface="+mn-cs"/>
              </a:rPr>
              <a:t>LOWER LEVEL</a:t>
            </a:r>
            <a:endParaRPr lang="en-US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BD96FAE-C6E5-D0E2-6349-BF209A964E0F}"/>
              </a:ext>
            </a:extLst>
          </p:cNvPr>
          <p:cNvSpPr txBox="1"/>
          <p:nvPr/>
        </p:nvSpPr>
        <p:spPr>
          <a:xfrm rot="16200000">
            <a:off x="2601050" y="5938416"/>
            <a:ext cx="14448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50000"/>
                  </a:srgbClr>
                </a:solidFill>
                <a:effectLst/>
                <a:uLnTx/>
                <a:uFillTx/>
                <a:latin typeface="ChunkFive Roman" pitchFamily="2" charset="0"/>
                <a:ea typeface="+mn-ea"/>
                <a:cs typeface="+mn-cs"/>
              </a:rPr>
              <a:t>TOP.         MAIN LEVEL</a:t>
            </a:r>
            <a:endParaRPr lang="en-US" dirty="0"/>
          </a:p>
        </p:txBody>
      </p:sp>
      <p:pic>
        <p:nvPicPr>
          <p:cNvPr id="3" name="Graphic 2" descr="Train with solid fill">
            <a:extLst>
              <a:ext uri="{FF2B5EF4-FFF2-40B4-BE49-F238E27FC236}">
                <a16:creationId xmlns:a16="http://schemas.microsoft.com/office/drawing/2014/main" id="{FBC4A478-ECAD-369B-79D7-D31F729487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25195" y="576751"/>
            <a:ext cx="535562" cy="53556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76BC6F62-19BB-0F55-A3B1-14BA0B3C783E}"/>
              </a:ext>
            </a:extLst>
          </p:cNvPr>
          <p:cNvSpPr txBox="1"/>
          <p:nvPr/>
        </p:nvSpPr>
        <p:spPr>
          <a:xfrm>
            <a:off x="6323963" y="1133507"/>
            <a:ext cx="10088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Dubai" panose="020B0503030403030204" pitchFamily="34" charset="-78"/>
                <a:cs typeface="Dubai" panose="020B0503030403030204" pitchFamily="34" charset="-78"/>
              </a:rPr>
              <a:t>Pierson School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C5CC0D-1941-6821-7901-1FDD16B54EAD}"/>
              </a:ext>
            </a:extLst>
          </p:cNvPr>
          <p:cNvSpPr txBox="1"/>
          <p:nvPr/>
        </p:nvSpPr>
        <p:spPr>
          <a:xfrm>
            <a:off x="-4809" y="280479"/>
            <a:ext cx="8423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Dubai" panose="020B0503030403030204" pitchFamily="34" charset="-78"/>
                <a:cs typeface="Dubai" panose="020B0503030403030204" pitchFamily="34" charset="-78"/>
              </a:rPr>
              <a:t>Clinton Train Station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1677DC4-2AB4-118E-6728-827321D4A5E2}"/>
              </a:ext>
            </a:extLst>
          </p:cNvPr>
          <p:cNvSpPr txBox="1"/>
          <p:nvPr/>
        </p:nvSpPr>
        <p:spPr>
          <a:xfrm>
            <a:off x="3905624" y="1038280"/>
            <a:ext cx="12065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Dubai" panose="020B0503030403030204" pitchFamily="34" charset="-78"/>
                <a:cs typeface="Dubai" panose="020B0503030403030204" pitchFamily="34" charset="-78"/>
              </a:rPr>
              <a:t>Clinton Fire Dept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FB1EF9-B0E0-7C8A-EF11-B8127CEC7A7A}"/>
              </a:ext>
            </a:extLst>
          </p:cNvPr>
          <p:cNvSpPr txBox="1"/>
          <p:nvPr/>
        </p:nvSpPr>
        <p:spPr>
          <a:xfrm>
            <a:off x="4707291" y="198023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20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916C487-DF7B-4ACE-0C85-4B3A031F9B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91623" y="1224997"/>
            <a:ext cx="389439" cy="389439"/>
          </a:xfrm>
          <a:prstGeom prst="rect">
            <a:avLst/>
          </a:prstGeom>
        </p:spPr>
      </p:pic>
      <p:pic>
        <p:nvPicPr>
          <p:cNvPr id="63" name="Graphic 62" descr="Schoolhouse outline">
            <a:extLst>
              <a:ext uri="{FF2B5EF4-FFF2-40B4-BE49-F238E27FC236}">
                <a16:creationId xmlns:a16="http://schemas.microsoft.com/office/drawing/2014/main" id="{B71C2941-3551-989E-6CAD-ABE65FAE0B8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543237" y="1195115"/>
            <a:ext cx="570324" cy="570324"/>
          </a:xfrm>
          <a:prstGeom prst="rect">
            <a:avLst/>
          </a:prstGeom>
        </p:spPr>
      </p:pic>
      <p:sp>
        <p:nvSpPr>
          <p:cNvPr id="72" name="Rectangle 71">
            <a:extLst>
              <a:ext uri="{FF2B5EF4-FFF2-40B4-BE49-F238E27FC236}">
                <a16:creationId xmlns:a16="http://schemas.microsoft.com/office/drawing/2014/main" id="{172C6F3E-DFA5-CB87-8EDC-33658617CC5B}"/>
              </a:ext>
            </a:extLst>
          </p:cNvPr>
          <p:cNvSpPr/>
          <p:nvPr/>
        </p:nvSpPr>
        <p:spPr>
          <a:xfrm>
            <a:off x="6783951" y="2913488"/>
            <a:ext cx="21672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2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08ED89D-34F2-C1CB-BC29-B0AA0C2348C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65146" y="1910464"/>
            <a:ext cx="374734" cy="374734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F9D81B6E-C8B0-9723-90C1-67AE043E5BCA}"/>
              </a:ext>
            </a:extLst>
          </p:cNvPr>
          <p:cNvSpPr txBox="1"/>
          <p:nvPr/>
        </p:nvSpPr>
        <p:spPr>
          <a:xfrm>
            <a:off x="5073267" y="1893766"/>
            <a:ext cx="14998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Town Hall</a:t>
            </a:r>
          </a:p>
        </p:txBody>
      </p:sp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6593645-4BF9-1C13-6E7D-D77161AA715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291321" y="968783"/>
            <a:ext cx="425755" cy="42575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95C9A49-463F-7D1E-9CF1-2A2AC615F140}"/>
              </a:ext>
            </a:extLst>
          </p:cNvPr>
          <p:cNvSpPr txBox="1"/>
          <p:nvPr/>
        </p:nvSpPr>
        <p:spPr>
          <a:xfrm>
            <a:off x="5354743" y="1383729"/>
            <a:ext cx="278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hunkFive Roman" pitchFamily="2" charset="0"/>
              </a:rPr>
              <a:t>22  23  24              25         27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C5A0AF-1479-3D75-267D-C1844F45E97A}"/>
              </a:ext>
            </a:extLst>
          </p:cNvPr>
          <p:cNvSpPr/>
          <p:nvPr/>
        </p:nvSpPr>
        <p:spPr>
          <a:xfrm>
            <a:off x="7323328" y="309602"/>
            <a:ext cx="161935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>
                <a:ln/>
                <a:solidFill>
                  <a:schemeClr val="accent3"/>
                </a:solidFill>
                <a:effectLst/>
                <a:latin typeface="ChunkFive Roman" pitchFamily="2" charset="0"/>
              </a:rPr>
              <a:t>Saturday </a:t>
            </a:r>
          </a:p>
          <a:p>
            <a:pPr algn="ctr"/>
            <a:r>
              <a:rPr lang="en-US" sz="2000" b="1" cap="none" spc="0" dirty="0">
                <a:ln/>
                <a:solidFill>
                  <a:schemeClr val="accent3"/>
                </a:solidFill>
                <a:effectLst/>
                <a:latin typeface="ChunkFive Roman" pitchFamily="2" charset="0"/>
              </a:rPr>
              <a:t>December 6</a:t>
            </a:r>
            <a:r>
              <a:rPr lang="en-US" sz="2000" b="1" cap="none" spc="0" baseline="30000" dirty="0">
                <a:ln/>
                <a:solidFill>
                  <a:schemeClr val="accent3"/>
                </a:solidFill>
                <a:effectLst/>
                <a:latin typeface="ChunkFive Roman" pitchFamily="2" charset="0"/>
              </a:rPr>
              <a:t>th</a:t>
            </a:r>
            <a:endParaRPr lang="en-US" sz="2000" b="1" cap="none" spc="0" dirty="0">
              <a:ln/>
              <a:solidFill>
                <a:schemeClr val="accent3"/>
              </a:solidFill>
              <a:effectLst/>
              <a:latin typeface="ChunkFive Roman" pitchFamily="2" charset="0"/>
            </a:endParaRPr>
          </a:p>
          <a:p>
            <a:pPr algn="ctr"/>
            <a:r>
              <a:rPr lang="en-US" sz="2000" b="1" dirty="0">
                <a:ln/>
                <a:solidFill>
                  <a:schemeClr val="accent3"/>
                </a:solidFill>
                <a:latin typeface="ChunkFive Roman" pitchFamily="2" charset="0"/>
              </a:rPr>
              <a:t>2-5 pm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55632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9039</TotalTime>
  <Words>437</Words>
  <Application>Microsoft Office PowerPoint</Application>
  <PresentationFormat>Letter Paper (8.5x11 in)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 BAYAN PLAIN</vt:lpstr>
      <vt:lpstr>AL BAYAN PLAIN</vt:lpstr>
      <vt:lpstr>Aptos</vt:lpstr>
      <vt:lpstr>Aptos Display</vt:lpstr>
      <vt:lpstr>Arial</vt:lpstr>
      <vt:lpstr>ChunkFive Roman</vt:lpstr>
      <vt:lpstr>Dubai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Lise Gazzillo</dc:creator>
  <cp:lastModifiedBy>Mary Schettino</cp:lastModifiedBy>
  <cp:revision>54</cp:revision>
  <cp:lastPrinted>2025-12-01T19:59:16Z</cp:lastPrinted>
  <dcterms:created xsi:type="dcterms:W3CDTF">2025-11-18T11:06:15Z</dcterms:created>
  <dcterms:modified xsi:type="dcterms:W3CDTF">2025-12-01T21:20:11Z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2025-12-01T14:33:49Z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7a00e8d8-6846-4ccf-861f-e7ec7f4bb465</vt:lpwstr>
  </property>
  <property fmtid="{D5CDD505-2E9C-101B-9397-08002B2CF9AE}" pid="7" name="MSIP_Label_defa4170-0d19-0005-0004-bc88714345d2_ActionId">
    <vt:lpwstr>a91f9be1-3708-4014-888c-e2f9025e2fc9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