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handoutMasterIdLst>
    <p:handoutMasterId r:id="rId49"/>
  </p:handoutMasterIdLst>
  <p:sldIdLst>
    <p:sldId id="256" r:id="rId2"/>
    <p:sldId id="259" r:id="rId3"/>
    <p:sldId id="304" r:id="rId4"/>
    <p:sldId id="264" r:id="rId5"/>
    <p:sldId id="265" r:id="rId6"/>
    <p:sldId id="266" r:id="rId7"/>
    <p:sldId id="268" r:id="rId8"/>
    <p:sldId id="292" r:id="rId9"/>
    <p:sldId id="270" r:id="rId10"/>
    <p:sldId id="269" r:id="rId11"/>
    <p:sldId id="294" r:id="rId12"/>
    <p:sldId id="310" r:id="rId13"/>
    <p:sldId id="313" r:id="rId14"/>
    <p:sldId id="312" r:id="rId15"/>
    <p:sldId id="272" r:id="rId16"/>
    <p:sldId id="285" r:id="rId17"/>
    <p:sldId id="286" r:id="rId18"/>
    <p:sldId id="273" r:id="rId19"/>
    <p:sldId id="274" r:id="rId20"/>
    <p:sldId id="275" r:id="rId21"/>
    <p:sldId id="276" r:id="rId22"/>
    <p:sldId id="305" r:id="rId23"/>
    <p:sldId id="284" r:id="rId24"/>
    <p:sldId id="314" r:id="rId25"/>
    <p:sldId id="315" r:id="rId26"/>
    <p:sldId id="316" r:id="rId27"/>
    <p:sldId id="257" r:id="rId28"/>
    <p:sldId id="258" r:id="rId29"/>
    <p:sldId id="317" r:id="rId30"/>
    <p:sldId id="260" r:id="rId31"/>
    <p:sldId id="261" r:id="rId32"/>
    <p:sldId id="262" r:id="rId33"/>
    <p:sldId id="263" r:id="rId34"/>
    <p:sldId id="318" r:id="rId35"/>
    <p:sldId id="319" r:id="rId36"/>
    <p:sldId id="320" r:id="rId37"/>
    <p:sldId id="267" r:id="rId38"/>
    <p:sldId id="321" r:id="rId39"/>
    <p:sldId id="322" r:id="rId40"/>
    <p:sldId id="323" r:id="rId41"/>
    <p:sldId id="271" r:id="rId42"/>
    <p:sldId id="324" r:id="rId43"/>
    <p:sldId id="325" r:id="rId44"/>
    <p:sldId id="326" r:id="rId45"/>
    <p:sldId id="327" r:id="rId46"/>
    <p:sldId id="328" r:id="rId47"/>
    <p:sldId id="281" r:id="rId4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9148F-FEAF-45D0-B8A3-D7C6F69CAF71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E95BD9-699F-4F1A-9B2B-824A64E7F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18:42:36.0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 0,'25455'-28'0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4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3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52C02C-F6FB-41EA-A462-D6B20800EE2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3BB213-6273-493A-B2FE-EA4DE7AC00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1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Town Manager’s Proposed Budget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Fiscal year 2025-2026</a:t>
            </a:r>
          </a:p>
          <a:p>
            <a:r>
              <a:rPr lang="en-US" dirty="0"/>
              <a:t>Proposed by Town Manager and Board of Education</a:t>
            </a:r>
          </a:p>
        </p:txBody>
      </p:sp>
      <p:pic>
        <p:nvPicPr>
          <p:cNvPr id="6" name="Picture 2" descr="Image result for town of clinton 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47" y="1186481"/>
            <a:ext cx="1806167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0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Budget: </a:t>
            </a:r>
            <a:br>
              <a:rPr lang="en-US" dirty="0"/>
            </a:br>
            <a:r>
              <a:rPr lang="en-US" dirty="0"/>
              <a:t>Fund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385679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Appropriated Fund Balance for operations in Town Manager proposed = $-0-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Fund balance used to finance capital improvements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Used for significant and costly capital items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Applied Fund Balance $2,875,000 to capital items (CIP)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This practice is not sustainable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3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0232" y="660452"/>
            <a:ext cx="10058400" cy="1073399"/>
          </a:xfrm>
        </p:spPr>
        <p:txBody>
          <a:bodyPr>
            <a:noAutofit/>
          </a:bodyPr>
          <a:lstStyle/>
          <a:p>
            <a:r>
              <a:rPr lang="en-US" sz="3600" dirty="0"/>
              <a:t>       Expenditure Summary By Object: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536" y="1733851"/>
            <a:ext cx="11398928" cy="4487279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     Town Government operational budget proposed to be funded at $19,338,515 which             is an increase of $759,473 or 4.09%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77E29-F565-292D-D971-3E46D859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2" y="2541808"/>
            <a:ext cx="10516736" cy="3655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01D011-82F2-7504-C046-8C772839394B}"/>
                  </a:ext>
                </a:extLst>
              </p14:cNvPr>
              <p14:cNvContentPartPr/>
              <p14:nvPr/>
            </p14:nvContentPartPr>
            <p14:xfrm>
              <a:off x="1731941" y="5043259"/>
              <a:ext cx="9164160" cy="10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01D011-82F2-7504-C046-8C77283939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941" y="4973742"/>
                <a:ext cx="9235800" cy="14876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34B226F-6056-C1F0-68FD-13EDCAF2FAC0}"/>
              </a:ext>
            </a:extLst>
          </p:cNvPr>
          <p:cNvSpPr/>
          <p:nvPr/>
        </p:nvSpPr>
        <p:spPr>
          <a:xfrm>
            <a:off x="10002253" y="3753853"/>
            <a:ext cx="481263" cy="196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FC7640-A8FA-B9EC-3862-D530E118E14C}"/>
              </a:ext>
            </a:extLst>
          </p:cNvPr>
          <p:cNvSpPr/>
          <p:nvPr/>
        </p:nvSpPr>
        <p:spPr>
          <a:xfrm>
            <a:off x="10002253" y="4215380"/>
            <a:ext cx="481263" cy="18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30316"/>
            <a:ext cx="10058400" cy="917884"/>
          </a:xfrm>
        </p:spPr>
        <p:txBody>
          <a:bodyPr>
            <a:noAutofit/>
          </a:bodyPr>
          <a:lstStyle/>
          <a:p>
            <a:r>
              <a:rPr lang="en-US" sz="3200" dirty="0"/>
              <a:t>Expenditure Summary:   Town Government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2903C-7715-B036-58BC-F9A208BF3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685817"/>
            <a:ext cx="9370277" cy="44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B261-5396-D640-B017-BD33D8424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2DDA-5AF7-913B-D7E9-DDC607B2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70" y="615077"/>
            <a:ext cx="10058400" cy="702303"/>
          </a:xfrm>
        </p:spPr>
        <p:txBody>
          <a:bodyPr>
            <a:normAutofit/>
          </a:bodyPr>
          <a:lstStyle/>
          <a:p>
            <a:r>
              <a:rPr lang="en-US" sz="4000" dirty="0"/>
              <a:t>Budget Drivers Detail: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F5659-1367-E7A9-7D46-09CA54C2DF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5086" y="1717235"/>
            <a:ext cx="9875184" cy="41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72B9E-D317-2A13-3A45-29A89656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605B0DA-37F5-7A7F-67BF-3BAFF68B7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684" y="354618"/>
            <a:ext cx="10120881" cy="4852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B04B0-E60A-C1FE-6C04-9E6294A4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57" y="2637467"/>
            <a:ext cx="6313534" cy="34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4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291777"/>
          </a:xfrm>
        </p:spPr>
        <p:txBody>
          <a:bodyPr/>
          <a:lstStyle/>
          <a:p>
            <a:r>
              <a:rPr lang="en-US" dirty="0"/>
              <a:t>Capital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9962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97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Capital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3B6F-0E1F-D4E7-98B3-2873685C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059679"/>
            <a:ext cx="11169977" cy="4809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Year one of the proposed CIP: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1BB4DC-A52A-33A2-737C-F7916144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41" y="1966912"/>
            <a:ext cx="10058204" cy="346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893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On-going need for critical investments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Per the rating agency comment, proposed funding sources are included.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High priority items included in the Capital Plan for FY2025-26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Police Vehicle Open End (equity) Annual Lease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Fire Apparatus Replacement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Continue Funding for Paving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Public Works Storage Building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Harbor Dredging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Library Building Update</a:t>
            </a:r>
          </a:p>
          <a:p>
            <a:pPr marL="20116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47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436506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711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8864868" cy="3274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Debt Service pays principal and interest payment on debt issued to finance major capital projects and capital leases which have been used to finance projects and equipment purchases.</a:t>
            </a:r>
          </a:p>
          <a:p>
            <a:pPr marL="201168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Total Debt Service requires $5,050,920 – an increase of $7,193 or 0.14% from the prior year (essentially flat).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6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9919"/>
          </a:xfrm>
        </p:spPr>
        <p:txBody>
          <a:bodyPr/>
          <a:lstStyle/>
          <a:p>
            <a:r>
              <a:rPr lang="en-US" dirty="0"/>
              <a:t>Budget Process &amp; 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46B5E-16C6-EF6A-E204-D46A36AAD9A6}"/>
              </a:ext>
            </a:extLst>
          </p:cNvPr>
          <p:cNvSpPr txBox="1"/>
          <p:nvPr/>
        </p:nvSpPr>
        <p:spPr>
          <a:xfrm>
            <a:off x="185530" y="1845734"/>
            <a:ext cx="11847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ighlight>
                  <a:srgbClr val="FFFF00"/>
                </a:highlight>
              </a:rPr>
              <a:t>Thursday, February 20th at 6:00 PM</a:t>
            </a:r>
            <a:r>
              <a:rPr lang="en-US" dirty="0"/>
              <a:t>	Town Council Special Meeting Town Hall Green Room	</a:t>
            </a:r>
          </a:p>
          <a:p>
            <a:r>
              <a:rPr lang="en-US" dirty="0"/>
              <a:t>*Town Manager along with the Superintendent of Schools will present their proposed budget to the Town Council outlining the budget drivers.  </a:t>
            </a:r>
          </a:p>
          <a:p>
            <a:endParaRPr lang="en-US" b="1" u="sng" dirty="0">
              <a:highlight>
                <a:srgbClr val="FFFF00"/>
              </a:highlight>
            </a:endParaRPr>
          </a:p>
          <a:p>
            <a:r>
              <a:rPr lang="en-US" b="1" u="sng" dirty="0">
                <a:highlight>
                  <a:srgbClr val="FFFF00"/>
                </a:highlight>
              </a:rPr>
              <a:t>February 25th, 27th and March 4th at 6:00 pm</a:t>
            </a:r>
            <a:r>
              <a:rPr lang="en-US" dirty="0"/>
              <a:t>	Budget Workshops in Town Hall Green Room </a:t>
            </a:r>
          </a:p>
          <a:p>
            <a:r>
              <a:rPr lang="en-US" dirty="0"/>
              <a:t>*Town Manager will review Individual town budgets &amp; Superintendent of School will review the Board of Education Budget</a:t>
            </a:r>
          </a:p>
          <a:p>
            <a:endParaRPr lang="en-US" dirty="0"/>
          </a:p>
          <a:p>
            <a:r>
              <a:rPr lang="en-US" b="1" u="sng" dirty="0">
                <a:highlight>
                  <a:srgbClr val="FFFF00"/>
                </a:highlight>
              </a:rPr>
              <a:t>Tuesday, March 11th at 7:00 pm</a:t>
            </a:r>
            <a:r>
              <a:rPr lang="en-US" dirty="0"/>
              <a:t>	Town Council Special Meeting Town Hall Green Room</a:t>
            </a:r>
          </a:p>
          <a:p>
            <a:r>
              <a:rPr lang="en-US" dirty="0"/>
              <a:t>*Town Council to finalize the budget and send to public hearing</a:t>
            </a:r>
          </a:p>
          <a:p>
            <a:endParaRPr lang="en-US" dirty="0"/>
          </a:p>
          <a:p>
            <a:r>
              <a:rPr lang="en-US" b="1" u="sng" dirty="0">
                <a:highlight>
                  <a:srgbClr val="FFFF00"/>
                </a:highlight>
              </a:rPr>
              <a:t>Wednesday, April 9th at 6:00 PM </a:t>
            </a:r>
            <a:r>
              <a:rPr lang="en-US" dirty="0"/>
              <a:t>	Town Council Budget Public Hearing in Town Hall Green Room</a:t>
            </a:r>
          </a:p>
          <a:p>
            <a:r>
              <a:rPr lang="en-US" dirty="0"/>
              <a:t>	</a:t>
            </a:r>
          </a:p>
          <a:p>
            <a:r>
              <a:rPr lang="en-US" b="1" u="sng" dirty="0">
                <a:highlight>
                  <a:srgbClr val="FFFF00"/>
                </a:highlight>
              </a:rPr>
              <a:t>Wednesday, April 9th  </a:t>
            </a:r>
            <a:r>
              <a:rPr lang="en-US" dirty="0"/>
              <a:t>Town Council Special Meeting will immediately follow the public hearing to finalize the budget		</a:t>
            </a:r>
          </a:p>
          <a:p>
            <a:r>
              <a:rPr lang="en-US" dirty="0"/>
              <a:t>	</a:t>
            </a:r>
          </a:p>
          <a:p>
            <a:r>
              <a:rPr lang="en-US" b="1" u="sng" dirty="0">
                <a:highlight>
                  <a:srgbClr val="FFFF00"/>
                </a:highlight>
              </a:rPr>
              <a:t>Wednesday, May 14th 6:00 AM – 8:00 PM</a:t>
            </a:r>
            <a:r>
              <a:rPr lang="en-US" dirty="0"/>
              <a:t>	Annual Budget Meeting Town Hall Green Room</a:t>
            </a:r>
          </a:p>
          <a:p>
            <a:r>
              <a:rPr lang="en-US" dirty="0"/>
              <a:t>*Residents to vote on the proposed budget 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29075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Mill Rate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Mill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The Proposed Budget requires a 31.29 mill rate.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Proposed increase of 1.03 mills over the FY25-26.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10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the Taxpayer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363007"/>
              </p:ext>
            </p:extLst>
          </p:nvPr>
        </p:nvGraphicFramePr>
        <p:xfrm>
          <a:off x="2542785" y="1992429"/>
          <a:ext cx="68517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931">
                  <a:extLst>
                    <a:ext uri="{9D8B030D-6E8A-4147-A177-3AD203B41FA5}">
                      <a16:colId xmlns:a16="http://schemas.microsoft.com/office/drawing/2014/main" val="3412293609"/>
                    </a:ext>
                  </a:extLst>
                </a:gridCol>
                <a:gridCol w="2822805">
                  <a:extLst>
                    <a:ext uri="{9D8B030D-6E8A-4147-A177-3AD203B41FA5}">
                      <a16:colId xmlns:a16="http://schemas.microsoft.com/office/drawing/2014/main" val="1955805848"/>
                    </a:ext>
                  </a:extLst>
                </a:gridCol>
              </a:tblGrid>
              <a:tr h="364521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335920"/>
                  </a:ext>
                </a:extLst>
              </a:tr>
              <a:tr h="3645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Current Average Tax Bill (30.26 mills)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08636"/>
                  </a:ext>
                </a:extLst>
              </a:tr>
              <a:tr h="3645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Proposed Tax Bill (31.29 mills)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62978"/>
                  </a:ext>
                </a:extLst>
              </a:tr>
              <a:tr h="3645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</a:t>
                      </a:r>
                      <a:r>
                        <a:rPr lang="en-US" baseline="0" dirty="0"/>
                        <a:t> in Taxes (annual amount)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6600"/>
                  </a:ext>
                </a:extLst>
              </a:tr>
              <a:tr h="3645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 in Taxes (percentage)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839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ABD843-8D6C-5DA5-FFB2-DF0599D66786}"/>
              </a:ext>
            </a:extLst>
          </p:cNvPr>
          <p:cNvSpPr txBox="1"/>
          <p:nvPr/>
        </p:nvSpPr>
        <p:spPr>
          <a:xfrm>
            <a:off x="840723" y="5256146"/>
            <a:ext cx="760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This is an illustration of what a tax increase looks like on a current annual tax bill of $6,325. </a:t>
            </a:r>
          </a:p>
          <a:p>
            <a:r>
              <a:rPr lang="en-US" sz="1400" b="1" i="1" dirty="0"/>
              <a:t>Average household would see an increase of approximately $18.00 month. </a:t>
            </a:r>
          </a:p>
        </p:txBody>
      </p:sp>
    </p:spTree>
    <p:extLst>
      <p:ext uri="{BB962C8B-B14F-4D97-AF65-F5344CB8AC3E}">
        <p14:creationId xmlns:p14="http://schemas.microsoft.com/office/powerpoint/2010/main" val="207889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a Mill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2200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One Mill = $1,709,707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To impact the Mill Rate: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$25,000 in cuts reduces the mill rate by 0.02 mills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For Average Taxpayer, 0.02 mill reduction will result in $3.00 </a:t>
            </a:r>
            <a:r>
              <a:rPr lang="en-US" sz="1000" dirty="0"/>
              <a:t>(rounded) </a:t>
            </a:r>
            <a:r>
              <a:rPr lang="en-US" sz="2400" dirty="0"/>
              <a:t>relief (annually).</a:t>
            </a:r>
          </a:p>
        </p:txBody>
      </p:sp>
    </p:spTree>
    <p:extLst>
      <p:ext uri="{BB962C8B-B14F-4D97-AF65-F5344CB8AC3E}">
        <p14:creationId xmlns:p14="http://schemas.microsoft.com/office/powerpoint/2010/main" val="13379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EBC5D-8B54-796A-A0B5-B0FE854EE7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515600" cy="56038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Talking Points…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EA461-6862-BDB7-D1F0-F1F42A13AC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504" y="681038"/>
            <a:ext cx="11783595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The three past budget years have had  budget increases averaging 3.3% yet the mill rate increase over those same three years has averaged 0.48%.</a:t>
            </a:r>
          </a:p>
          <a:p>
            <a:pPr marL="0" indent="0">
              <a:buNone/>
            </a:pPr>
            <a:r>
              <a:rPr lang="en-US" sz="1600" dirty="0"/>
              <a:t>This was possible because of the increase in the taxable grand list, the use of fund balance for operations &amp; an increase in other revenues.  </a:t>
            </a:r>
          </a:p>
          <a:p>
            <a:pPr marL="0" indent="0">
              <a:buNone/>
            </a:pPr>
            <a:r>
              <a:rPr lang="en-US" sz="1600" u="sng" dirty="0"/>
              <a:t>For fiscal years 2022-23 &amp; 2023-24 the increase in the grand list totally funded the increase in current taxes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two years of 0.0% mill rate increase (2023-24 &amp; 2022-23) presented a great opportunity for future budget years.</a:t>
            </a:r>
          </a:p>
          <a:p>
            <a:r>
              <a:rPr lang="en-US" sz="1600" dirty="0"/>
              <a:t>In 2022-23 a 1% increase in the mill rate would have provided the opportunity to fund $500,000 in roads in the public works operational budget.  The same for 2023-24, a 1% increase in the mill rate would have provided another opportunity to fund $500,000 in roads in the PW operational budget.</a:t>
            </a:r>
          </a:p>
          <a:p>
            <a:pPr lvl="1"/>
            <a:r>
              <a:rPr lang="en-US" sz="1600" dirty="0"/>
              <a:t>With proper planning we would have had $1,000,000 in a PW roads line item in the budget.  Typically, once in the budget, it stays in the budget.</a:t>
            </a:r>
          </a:p>
          <a:p>
            <a:pPr lvl="1"/>
            <a:r>
              <a:rPr lang="en-US" sz="1600" dirty="0"/>
              <a:t>This effectively takes out the request from the CIP for roads and reduces the reliance on fund balance to fund capital items (which is not sustainable).</a:t>
            </a:r>
          </a:p>
          <a:p>
            <a:pPr marL="457200" lvl="1" indent="0">
              <a:buNone/>
            </a:pPr>
            <a:r>
              <a:rPr lang="en-US" sz="1600" dirty="0"/>
              <a:t>In the current proposed 2025-26 budget the change in(-0.50%) taxable grand list provides no relief against the increase in current year property taxes.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597EB-9F98-05F7-37C1-9E15A0CD3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1930416"/>
            <a:ext cx="71723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EC29-269D-8C53-4B33-F8F4D3BD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 Sheets</a:t>
            </a:r>
          </a:p>
        </p:txBody>
      </p:sp>
    </p:spTree>
    <p:extLst>
      <p:ext uri="{BB962C8B-B14F-4D97-AF65-F5344CB8AC3E}">
        <p14:creationId xmlns:p14="http://schemas.microsoft.com/office/powerpoint/2010/main" val="4978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63121" y="1168112"/>
          <a:ext cx="8195419" cy="326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7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08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72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11616">
                <a:tc gridSpan="14"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</a:pPr>
                      <a:r>
                        <a:rPr sz="700" b="1" spc="10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Clinton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80">
                <a:tc gridSpan="14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2025-26  Budget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Summary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by Object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Code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894"/>
                        </a:lnSpc>
                      </a:pP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894"/>
                        </a:lnSpc>
                      </a:pP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ts val="894"/>
                        </a:lnSpc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2024-25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36600">
                        <a:lnSpc>
                          <a:spcPts val="894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BUDGET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7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7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7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7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170" marR="17145" indent="-64135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7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 UP</a:t>
                      </a:r>
                      <a:r>
                        <a:rPr sz="700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12/31/2024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0320" indent="-91440">
                        <a:lnSpc>
                          <a:spcPct val="114300"/>
                        </a:lnSpc>
                        <a:spcBef>
                          <a:spcPts val="430"/>
                        </a:spcBef>
                      </a:pPr>
                      <a:r>
                        <a:rPr sz="6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81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29209" indent="-132715">
                        <a:lnSpc>
                          <a:spcPct val="114300"/>
                        </a:lnSpc>
                        <a:spcBef>
                          <a:spcPts val="430"/>
                        </a:spcBef>
                      </a:pPr>
                      <a:r>
                        <a:rPr sz="6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81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32384" indent="8890">
                        <a:lnSpc>
                          <a:spcPct val="114300"/>
                        </a:lnSpc>
                        <a:spcBef>
                          <a:spcPts val="430"/>
                        </a:spcBef>
                      </a:pPr>
                      <a:r>
                        <a:rPr sz="600" b="1" u="sng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</a:t>
                      </a:r>
                      <a:r>
                        <a:rPr sz="6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COUNCIL 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</a:t>
                      </a:r>
                      <a:r>
                        <a:rPr sz="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</a:t>
                      </a:r>
                      <a:r>
                        <a:rPr sz="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6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</a:t>
                      </a:r>
                      <a:r>
                        <a:rPr sz="6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</a:t>
                      </a:r>
                      <a:r>
                        <a:rPr sz="6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81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60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10">
                <a:tc gridSpan="2">
                  <a:txBody>
                    <a:bodyPr/>
                    <a:lstStyle/>
                    <a:p>
                      <a:pPr marL="19050">
                        <a:lnSpc>
                          <a:spcPts val="894"/>
                        </a:lnSpc>
                      </a:pPr>
                      <a:r>
                        <a:rPr sz="7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7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894"/>
                        </a:lnSpc>
                      </a:pPr>
                      <a:r>
                        <a:rPr sz="700" i="1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894"/>
                        </a:lnSpc>
                      </a:pPr>
                      <a:r>
                        <a:rPr sz="700" i="1" dirty="0">
                          <a:latin typeface="Calibri"/>
                          <a:cs typeface="Calibri"/>
                        </a:rPr>
                        <a:t>b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894"/>
                        </a:lnSpc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</a:t>
                      </a:r>
                      <a:r>
                        <a:rPr sz="700" i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SALARIES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954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737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339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672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403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869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959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428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816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69%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FRINGE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BENEFITS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890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384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588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41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431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79%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INSURANCE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786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619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691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610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848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EXPENSES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821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355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658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296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111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376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71%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CONTINGENCY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325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138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515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379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65%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CONTRIBUTION TO OUTSIDE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AGENCIES: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LIBRARY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820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319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839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882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882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897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897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487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76%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90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DISTRICT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ts val="83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0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5134" algn="r">
                        <a:lnSpc>
                          <a:spcPts val="900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SERVICES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299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662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447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326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794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338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9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759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473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2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09%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2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1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TRANSFER TO CAPITAL FUND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(CIP)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788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137)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-24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68%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DEBT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SERVICE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086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894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193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14%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5455" algn="r">
                        <a:lnSpc>
                          <a:spcPts val="900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7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BUDGET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111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194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749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906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906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9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175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471)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2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-0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64%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728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1616">
                <a:tc gridSpan="2">
                  <a:txBody>
                    <a:bodyPr/>
                    <a:lstStyle/>
                    <a:p>
                      <a:pPr marL="19050">
                        <a:lnSpc>
                          <a:spcPts val="894"/>
                        </a:lnSpc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EDUCATION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1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894"/>
                        </a:lnSpc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BOARD OF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EDUCATION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398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036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984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984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894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189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894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256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052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35"/>
                        </a:lnSpc>
                        <a:spcBef>
                          <a:spcPts val="6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10%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72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9006">
                <a:tc gridSpan="2">
                  <a:txBody>
                    <a:bodyPr/>
                    <a:lstStyle/>
                    <a:p>
                      <a:pPr marL="19050">
                        <a:lnSpc>
                          <a:spcPts val="915"/>
                        </a:lnSpc>
                      </a:pPr>
                      <a:r>
                        <a:rPr sz="700" b="1" spc="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EXPENDITURE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BUDGET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366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970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424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424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043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91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r">
                        <a:lnSpc>
                          <a:spcPts val="91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080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581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16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23%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616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1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26</a:t>
            </a:fld>
            <a:endParaRPr spc="9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982542"/>
          <a:ext cx="8400482" cy="5320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5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5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97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05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9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1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608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FUNCTION /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6520" marR="21590" indent="-66040">
                        <a:lnSpc>
                          <a:spcPct val="1094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12/31/2024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 marR="85725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31115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35560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GOVERNMENT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TOWN MANAGER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397,970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473,558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395,428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402,445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209,776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438,322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438,322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FINANCE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366,150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411,863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425,762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425,762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206,288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428,020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428,020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ASSESSOR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228,374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236,829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242,933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246,335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137,558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262,847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262,847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TAX COLLECTOR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170,474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175,802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180,223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182,688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94,920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201,163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201,163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TECHNOLOGY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415,764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470,476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485,725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492,237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519,811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519,811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CLERK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156,734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161,399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168,879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171,371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82,502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174,584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174,584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PROBATE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COURT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INSURANCE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512,786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619,691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610,533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668,648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668,648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COMMISSIONS &amp;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COMMITTEES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TRANSIT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DISTRICT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46,240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47,625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ORGANIZATIONS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24,608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24,751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25,503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25,503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REGISTRAR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VOTERS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41,431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40,962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PUBLIC BUILDING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190,216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217,023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221,026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221,026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240,477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235,477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451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GOV'T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ADMIN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55,126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41,245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FRINGE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4,461,102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4,890,387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5,200,204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5,220,502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3,384,588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5,265,932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5,265,933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7,071,752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7,827,742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8,177,019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8,219,205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5,262,393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8,444,423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8,431,244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039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PUBLIC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SAFETY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POLICE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3,018,306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3,188,313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3,073,327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3,269,735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1,734,899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3,416,437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3,416,437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702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ANIMAL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64,877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71,552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71,552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MANAGEMENT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13,633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357,882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377,593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369,063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369,063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209,841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412,558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395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MARSHAL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30,269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963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COMMUNICATIONS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627,305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669,108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798,704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798,704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421,119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784,133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784,133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571)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STREET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LIGHTING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25,926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34,183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16,164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HYDRANTS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508,778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216,146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4,676,527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4,918,542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4,992,233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5,188,641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2,667,235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5,363,383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5,345,283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PUBLIC WORKS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2,387,355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2,493,527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2,764,310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2,797,109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1,236,299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2,796,138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2,873,138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HEALTH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WELFARE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WATER POLLUTION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CONTROL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50,090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24,644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62,289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62,289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REGIONAL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DISTRICT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147,755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147,755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267,530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190,627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292,805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292,805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93,273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359,437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357,437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SENIOR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50,341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70,205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81,192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81,192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56,245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496,889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458,676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586,911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586,911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326,922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663,389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661,389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27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4980685" y="590796"/>
            <a:ext cx="2158813" cy="2421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by Function by</a:t>
            </a:r>
            <a:r>
              <a:rPr sz="750" b="1" spc="44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Department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28</a:t>
            </a:fld>
            <a:endParaRPr spc="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982542"/>
          <a:ext cx="8400481" cy="3987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5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5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97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05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9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1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608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FUNCTION /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6520" marR="21590" indent="-66040">
                        <a:lnSpc>
                          <a:spcPct val="1094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12/31/2024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 marR="85725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31115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35560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$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CULTURE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RECREATION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PARKS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RECREATION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256,086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272,191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320,645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323,520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156,812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381,057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351,057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HARBOR COMMISSION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56,693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63,429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63,429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65,490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65,490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SHELLFISH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COMMISSION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19,591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LIBRARY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820,319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839,846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882,012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882,012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367,505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897,499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897,499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1,139,039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1,188,321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1,284,286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1,287,161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570,461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1,368,996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1,336,996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PLANNING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DEVELOPMENT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ECON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DEVELOPMENT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INLANDS/WETLANDS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84,417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86,025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87,161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88,363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PLANNING &amp;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ZONING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152,460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196,193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208,770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213,151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75,864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230,761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230,761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ZONING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BOARD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APPEALS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127,312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133,054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134,302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142,966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69,515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146,487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146,487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364,737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425,458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449,283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463,530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190,136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515,465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515,465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EDUCATION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34,398,172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35,002,036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36,984,137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36,984,137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39,468,513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39,240,189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DEBT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SERVICE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5,086,757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5,067,894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5,043,727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5,043,727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3,067,521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5,050,920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5,050,920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193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CONTINGENCY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36,485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379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TRANSFERS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OUT TO OTHER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FUNDS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2,888,139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4,369,773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4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955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58,509,366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61,751,970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17,138,105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66,721,227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66,504,624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080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581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7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980685" y="590796"/>
            <a:ext cx="2158813" cy="2421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by Function by</a:t>
            </a:r>
            <a:r>
              <a:rPr sz="750" b="1" spc="44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Department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ts val="99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281,840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238,650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268,233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244,631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244,631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281,840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15.21%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ELECTED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OFFICIALS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SALARY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15,260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16,677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20,810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AUTOMOBILE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ALLOWANCE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122,229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145,254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71,388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13.64%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24,448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ANNUAL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REPORT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36.36%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580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40.85%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LEASE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PAYMENTS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51.94%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397,970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473,558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395,428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402,445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209,776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438,322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438,322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8.91%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278,676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315,831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302,912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302,912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151,601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312,255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312,255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343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3.08%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ELECTED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OFFICIALS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SALARY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73.33%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AUDIT/ACCOUNTING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52,525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68,565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68,565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265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5.00%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IT/TECHNOLOGY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24,586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29,028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23,286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-28.24%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-23.91%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BANK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366,150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411,863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425,762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425,762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206,288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428,020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428,020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0.53%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ASSESSOR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184,240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192,279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193,776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197,178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98,705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206,950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206,950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4.96%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9,471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PROF 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13,671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10,326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10,726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12,723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13,989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13,989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592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4.42%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IT/TECHNOLOGY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12,293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13,817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13.17%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56430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PERIODICALS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228,374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236,829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242,933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246,335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137,923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262,847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262,847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6.70%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29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Drivers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2175" y="1836035"/>
            <a:ext cx="6932428" cy="3840171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Revenue Challenges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Fixed &amp; Contractual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Inflation &amp; Rising Operational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Capital &amp; Infrastructure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Public Safety &amp; Emergency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 Legislative &amp; Regulatory Changes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8546" y="1845734"/>
            <a:ext cx="4621974" cy="21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TAX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COLLECTOR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122,781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124,535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124,443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126,908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63,293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141,021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141,021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13,563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12,478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14,535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14,535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6,368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15,007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15,007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472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3,176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240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5,644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15,874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20,165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8,655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6,010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6,010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385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DMV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170,474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175,802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180,223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182,688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94,920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201,163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201,163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TECHNOLOGY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120,504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81,436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123,619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130,131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46,361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135,642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135,642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71,604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92,587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43,194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096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4,541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28,504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2,914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IT/TECHNOLOGY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80,661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106,557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107,956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107,956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78,875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110,641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110,641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685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COMMUNICATIONS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117,403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126,869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127,396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127,396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66,784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127,630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127,630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234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INFRASTRUCTURE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26,415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20,101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25,696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25,696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878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415,764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470,476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485,725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492,237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262,262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519,811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519,811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025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CLERK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121,494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125,726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124,879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127,371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63,104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131,084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131,084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18,617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21,855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8,430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LAND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RECORDS INDEX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AUDIT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TECHNOLOGY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SOFTWARE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ELECTION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COSTS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5,853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7,910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156,734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161,399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168,879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171,371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82,502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174,584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174,584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30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PROBATE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COURT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INSURANCE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INSUR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OTHER THAN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EE BENEF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510,295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616,207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608,355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664,148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664,148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JUDGEMENTS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512,786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619,691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644,800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610,533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668,648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668,648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848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COMMISSIONS &amp;</a:t>
                      </a:r>
                      <a:r>
                        <a:rPr sz="8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COMMITTEES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BEAUTIFICATION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COMMITTEE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CONSERVATION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COMMISSION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350)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COMMITTEE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HISTORIC DISTR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HUMAN RIGHTS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COMMITTEE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BOARD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APPEA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TRANSIT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DISTRICT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ESTUARY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TRANSIT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46,240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47,625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ORGANIZATIONS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CONFERENCE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MUNICIPAL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CRERPA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14,692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14,835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24,608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24,751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25,503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25,503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REGISTRAR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VOTERS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26,845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26,845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845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51620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PART TIME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WAGES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11,612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12,443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28,960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28,960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26,654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28,960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28,960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9,381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9,381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781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41,431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40,962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31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PUBLIC BUILDING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151,197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167,208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169,353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169,353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84,677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225,477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225,477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33.14%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19,924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20,780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36,673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36,673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14,392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673)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19,095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29,035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10,972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-33.33%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190,216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217,023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221,026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221,026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240,477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235,477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451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6.54%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GOV'T</a:t>
                      </a:r>
                      <a:r>
                        <a:rPr sz="8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ADMIN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6,052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-7.14%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POLICE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18,836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UNEMPLOYMENT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COMPENSATION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-80.00%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ADVERTISING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18,841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-13.04%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23,411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21,425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81.82%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SPECIAL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EVENTS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6,297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HOLIDAY ACTIVITIES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55,126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41,245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FRINGE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604)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EMPLOYER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SOC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CONTRIB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522,974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539,137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630,298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289,732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298)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-3.22%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52210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EMPLOYER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OPEB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CONTRIB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-1.64%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STATE RETIRE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CONTRIBUTION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649,679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591,429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670,000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670,000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338,103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8.96%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52325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PENSION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POL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1,210,800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1,511,750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1,596,000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1,596,000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1,579,940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1,590,000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1,590,000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-0.38%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FF CANCER RELIEF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FUND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-50.00%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WORKERS'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COMPENSATION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336,660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311,262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326,900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326,900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221,768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313,432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313,432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468)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-4.12%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52810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INSURANCE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1,613,038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1,808,123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1,851,000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1,851,000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834,687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1,865,000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1,865,000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0.76%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52830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PENSION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PLAN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 FIRE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DEPT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116,028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123,286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119,908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145,001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9.43%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4,461,102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4,890,387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5,200,204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5,220,502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3,384,138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5,265,932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5,265,933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431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32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POLICE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2,389,691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2,477,428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2,402,923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2,599,331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1,344,198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2,683,753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2,683,753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422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17,215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14,976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19,072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19,072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8,676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19,377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19,377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256,760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284,614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233,726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233,726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141,911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LONGEVITY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46,125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51,722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49,203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49,203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48,977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47,438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47,438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765)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HOLIDAY PAY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115,807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120,705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136,980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136,980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60,810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144,606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144,606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14,067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16,669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16,669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19,185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23,783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23,783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CLOTHING ALLOWANCE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28,161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7,161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23,264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27,803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RECRUITMENT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COSTS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11,488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8,634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CONTRACTS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42,059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86,059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43,454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43,454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39,598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51,930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51,930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VEHICLE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17,579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26,498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5,117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RADIOS/RADAR/SIREN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REPAIR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11,440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9,621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4,589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DIESEL -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GASOLINE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FUEL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UNIFORMS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4,490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COMMISSION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CANINE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18,221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13,499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PRISONER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COSTS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MARINE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SUPPORT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3,018,306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3,188,313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3,073,327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3,269,735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1,734,899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3,416,437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3,416,437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146,702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ANIMAL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CONTROL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62,029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31,387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LONGEVITY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UNIFORMS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64,877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71,552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71,552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33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MANAGEMENT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SALARIES-PART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8,710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13,633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FIRE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33,150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35,813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35,813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14,089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36,658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36,658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845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UTILITY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29,717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25,793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165,996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187,470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107,456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196,500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17,500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112,890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114,211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70,062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MIDDLESEX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PARAMEDIC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13,260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13,260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357,882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377,593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369,063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369,063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209,841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412,558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394,458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25,395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FIRE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MARSHAL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SALARIES-PART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54,233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60,032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61,463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61,463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30,269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963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COMMUNICATIONS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396,106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434,289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465,699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465,699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229,088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466,249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466,249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8,909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13,316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4,576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13,715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13,715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399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77,027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74,714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111,768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111,768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39,996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83,925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83,925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843)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LONGEVITY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7,386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9,087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11,339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11,339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HOLIDAY PAY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26,569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27,066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31,692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31,692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14,786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34,153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34,153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461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BENEFITS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CLOTHING ALLOWANCE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944"/>
                        </a:lnSpc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CONTRACTS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110,010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115,468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143,249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143,249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120,973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151,752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151,752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RADIOS/RADAR/SIREN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REPAIR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627,305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669,108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798,704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798,704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421,119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784,133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784,133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571)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34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STREET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LIGHTING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STREET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LIGHTING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25,926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34,183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16,164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HYDRANTS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HYDRANTS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519,920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508,778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216,146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5305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PUBLIC WORKS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1,043,584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1,069,958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1,082,845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1,115,644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543,956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1,150,993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1,245,993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130,349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13,525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20,359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7,219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FIELDS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10,276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SNOW/ICE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8,981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27,037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CLOTHING ALLOWANCE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8,374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7,413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54103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SNOW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PLOWING/SANDING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30,594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46,993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259,133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286,275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342,675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342,675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211,233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366,275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366,275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23,600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TOWN HALL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BLDG MAINT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13,838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5,806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BLDG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FACILITIES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165,101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174,592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51,989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181,730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181,730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980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EQUIPMENT MAINTENANCE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ALL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120,215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44,187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LANDFILL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130,319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139,537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156,100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66,712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8,188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7,701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DIESEL -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GASOLINE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FUEL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170,417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157,569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65,907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165,690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ELECTRICITY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188,446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237,165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HEAT/WATER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145,615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99,206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64,479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MANAGEMENT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10,243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9,715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5,677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HAZARDOUS WASTE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SITE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15,149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9,645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TREE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WARDEN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PIERSON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COSTS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29,344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9,589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2,387,355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2,493,527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2,764,310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2,797,109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1,236,299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2,796,138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2,873,138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76,029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35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WATER POLLUTION</a:t>
                      </a:r>
                      <a:r>
                        <a:rPr sz="8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CONTROL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13,162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18,643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18,643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7,521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19,778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19,778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6.09%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9,270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8,811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11.11%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54901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SURFACE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5,985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54902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WELL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MONITORING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54910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STATE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WATER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TESTING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11,937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12,271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14,756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14,756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6,502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14,756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14,756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50,090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60,154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24,644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62,289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62,289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3.55%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REGIONAL HEALTH</a:t>
                      </a:r>
                      <a:r>
                        <a:rPr sz="8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DISTRICT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147,755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147,755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152,760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HUMAN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231,152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151,858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244,416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244,416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80,714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310,470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310,470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27.03%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14,501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25,059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8,460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25,637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25,637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578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2.31%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-58.82%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2,138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2,985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2,974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15.63%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2,600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33.65%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375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26.22%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267,530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190,627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292,805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292,805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93,273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359,437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357,437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22.07%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19,160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31,058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38,532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38,532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19,266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39,784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39,784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3.25%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ESTUARY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COUNCIL-SENIORS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23,467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30,013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25,839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25,839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659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2.62%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15,680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17,480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17,480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6,966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33.18%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50,341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70,205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81,192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81,192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56,245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88,903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9.50%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36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PARKS &amp;</a:t>
                      </a:r>
                      <a:r>
                        <a:rPr sz="8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RECREATION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132,524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135,895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135,640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138,515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68,735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144,327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144,327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812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67,828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73,114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100,405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100,405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52,691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114,030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114,030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OVERTIME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39,016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44,806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29,005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3,923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2,427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29%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2,196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4,983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CLINTON FAMILY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DAY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58880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CONCESSION STAND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256,086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272,191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320,645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323,520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157,409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381,057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351,057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HARBOR</a:t>
                      </a:r>
                      <a:r>
                        <a:rPr sz="8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COMMISSION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20,270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24,642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14,124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29,736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29,736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936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28,084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32,051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34,629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34,629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22,780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35,754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35,754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48,353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56,693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63,429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63,429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65,490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65,490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061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SHELLFISH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COMMISSION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250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12,898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14,280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19,591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18,200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9,240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24,950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LIBRARY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820,319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839,846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882,012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882,012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367,505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897,499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897,499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487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ECON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DEVELOPMENT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 - PART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8,905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34,580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580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PROF 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MISC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EXPENDITURES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157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37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526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INLANDS/WETLANDS</a:t>
                      </a:r>
                      <a:r>
                        <a:rPr sz="8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83,451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85,545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85,396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86,598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43,424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90,772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90,772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4.82%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84,417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86,025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87,161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88,363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43,700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92,537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174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4.72%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PLANNING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&amp; ZONING</a:t>
                      </a:r>
                      <a:r>
                        <a:rPr sz="8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COMM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126,972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164,767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170,670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175,051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73,493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192,961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192,961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10.23%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EXPENSE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27,474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31,700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PROF 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22,000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ITEMS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300)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-16.67%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152,460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196,193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208,770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213,151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75,864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230,761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230,761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8.26%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ZONING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BOARD OF</a:t>
                      </a:r>
                      <a:r>
                        <a:rPr sz="8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APPEALS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53225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TRAINING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REPAIRS &amp;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MAINTENANCE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55301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POSTAGE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1,950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100)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-4.88%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51310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SALARIES-FULL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TIME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125,270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132,613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131,152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139,816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69,183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142,437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142,437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621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1.87%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PROF/TECH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53303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INSPECTION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COVERAGE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SUPPLIES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56290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1,050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425.00%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57390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EQUIPMENT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DUES &amp;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FEES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50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16.67%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127,312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133,054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134,302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142,966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69,515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146,487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146,487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2.46%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38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887080"/>
          <a:ext cx="8449796" cy="3637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9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4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33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44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2025-26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5" dirty="0">
                          <a:latin typeface="Calibri"/>
                          <a:cs typeface="Calibri"/>
                        </a:rPr>
                        <a:t>CHANGE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ADOPTED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0" algn="r">
                        <a:lnSpc>
                          <a:spcPct val="100000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MENDED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835"/>
                        </a:lnSpc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ACTUAL</a:t>
                      </a:r>
                      <a:r>
                        <a:rPr sz="80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UP</a:t>
                      </a: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3660" marR="66040" indent="24130" algn="ctr">
                        <a:lnSpc>
                          <a:spcPct val="109400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  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31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/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20320" indent="-977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DEPARTMENT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REQUEST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61594" indent="-139065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MANAGER 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PROPOSED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78105" indent="8890">
                        <a:lnSpc>
                          <a:spcPct val="112000"/>
                        </a:lnSpc>
                        <a:spcBef>
                          <a:spcPts val="465"/>
                        </a:spcBef>
                      </a:pP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TOWN COUNCIL 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RECOMMENDED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10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7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44"/>
                        </a:lnSpc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b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i="1" spc="5" dirty="0">
                          <a:latin typeface="Calibri"/>
                          <a:cs typeface="Calibri"/>
                        </a:rPr>
                        <a:t>b -</a:t>
                      </a:r>
                      <a:r>
                        <a:rPr sz="7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944"/>
                        </a:lnSpc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PERIN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ENDENT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44"/>
                        </a:lnSpc>
                      </a:pP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EDUCATION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PROPOSED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BOARD OF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EDUCATION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34,398,172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35,002,036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36,984,137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36,984,137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39,468,513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39,240,189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2,256,052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6.10%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4515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DEBT</a:t>
                      </a: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58310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BOND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PRINCIPAL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3,410,000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3,500,000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3,585,000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3,585,000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2,335,000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3,725,000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140,000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3.91%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58320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BOND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INTEREST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1,470,195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1,314,083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1,174,076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1,174,076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613,013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1,121,048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1,121,048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028)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-4.52%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58390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BAN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INTEREST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39,889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79,778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79,779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79,779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79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779)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58395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LEASES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166,673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174,034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204,872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204,872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119,508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204,872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204,872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5,086,757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5,067,894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5,043,727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5,043,727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3,067,521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5,050,920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5,050,920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193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0.14%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737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CONTINGENCY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58086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CONTINGENCY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325,000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36,485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138,515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379.65%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944"/>
                        </a:lnSpc>
                      </a:pP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TRANSFERS 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OUT TO OTHER</a:t>
                      </a:r>
                      <a:r>
                        <a:rPr sz="8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FUNDS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CAPITAL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IMPROVEMENTS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2,788,139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4,019,773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-24.68%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 marL="8890" algn="ct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FUND TRANSFERS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OUT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350,000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2,888,139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4,369,773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137)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894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-24.68%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4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58,509,366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61,751,970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17,138,617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66,721,227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66,504,624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95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2,080,581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3.23%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39</a:t>
            </a:fld>
            <a:endParaRPr spc="9" dirty="0"/>
          </a:p>
        </p:txBody>
      </p:sp>
      <p:sp>
        <p:nvSpPr>
          <p:cNvPr id="3" name="object 3"/>
          <p:cNvSpPr txBox="1"/>
          <p:nvPr/>
        </p:nvSpPr>
        <p:spPr>
          <a:xfrm>
            <a:off x="5249626" y="584342"/>
            <a:ext cx="1897716" cy="292124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algn="ctr">
              <a:spcBef>
                <a:spcPts val="278"/>
              </a:spcBef>
            </a:pPr>
            <a:r>
              <a:rPr sz="750" b="1" spc="-4" dirty="0">
                <a:latin typeface="Calibri"/>
                <a:cs typeface="Calibri"/>
              </a:rPr>
              <a:t>Town of</a:t>
            </a:r>
            <a:r>
              <a:rPr sz="750" b="1" spc="-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Clinton</a:t>
            </a:r>
            <a:endParaRPr sz="750">
              <a:latin typeface="Calibri"/>
              <a:cs typeface="Calibri"/>
            </a:endParaRPr>
          </a:p>
          <a:p>
            <a:pPr algn="ctr">
              <a:spcBef>
                <a:spcPts val="190"/>
              </a:spcBef>
            </a:pPr>
            <a:r>
              <a:rPr sz="750" b="1" dirty="0">
                <a:latin typeface="Calibri"/>
                <a:cs typeface="Calibri"/>
              </a:rPr>
              <a:t>2025-26 </a:t>
            </a:r>
            <a:r>
              <a:rPr sz="750" b="1" spc="-4" dirty="0">
                <a:latin typeface="Calibri"/>
                <a:cs typeface="Calibri"/>
              </a:rPr>
              <a:t>Budget Summary with Line </a:t>
            </a:r>
            <a:r>
              <a:rPr sz="750" b="1" dirty="0">
                <a:latin typeface="Calibri"/>
                <a:cs typeface="Calibri"/>
              </a:rPr>
              <a:t>Item</a:t>
            </a:r>
            <a:r>
              <a:rPr sz="750" b="1" spc="13" dirty="0">
                <a:latin typeface="Calibri"/>
                <a:cs typeface="Calibri"/>
              </a:rPr>
              <a:t> </a:t>
            </a:r>
            <a:r>
              <a:rPr sz="750" b="1" spc="-4" dirty="0">
                <a:latin typeface="Calibri"/>
                <a:cs typeface="Calibri"/>
              </a:rPr>
              <a:t>Detail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Total budget expenditures are proposed to increase by </a:t>
            </a:r>
            <a:r>
              <a:rPr lang="en-US" sz="2800" u="sng" dirty="0"/>
              <a:t>3.23%.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Tax rate to support the Proposed Budget increases by </a:t>
            </a:r>
            <a:r>
              <a:rPr lang="en-US" sz="2800" u="sng" dirty="0"/>
              <a:t>3.39%.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The difference between the budget increase and the tax rate is mainly due to decreased growth in the Grand List.</a:t>
            </a:r>
          </a:p>
          <a:p>
            <a:pPr marL="201168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If the taxable grand list were to be the same as prior year the mill rate increase at this point would have been 2.88%.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84048" lvl="2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52364" y="635956"/>
          <a:ext cx="5943040" cy="42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83">
                <a:tc>
                  <a:txBody>
                    <a:bodyPr/>
                    <a:lstStyle/>
                    <a:p>
                      <a:pPr marL="2990850">
                        <a:lnSpc>
                          <a:spcPts val="825"/>
                        </a:lnSpc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of Clinton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33">
                <a:tc>
                  <a:txBody>
                    <a:bodyPr/>
                    <a:lstStyle/>
                    <a:p>
                      <a:pPr marL="2747010">
                        <a:lnSpc>
                          <a:spcPts val="1305"/>
                        </a:lnSpc>
                      </a:pPr>
                      <a:r>
                        <a:rPr sz="1000" b="1" spc="5" dirty="0">
                          <a:latin typeface="Calibri"/>
                          <a:cs typeface="Calibri"/>
                        </a:rPr>
                        <a:t>MILL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CALCULATION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ts val="130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2025/26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0432" y="1177537"/>
          <a:ext cx="5925670" cy="5044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 GRAND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LIST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30">
                <a:tc gridSpan="4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TOTAL NET TAXABLE GRAND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LIST </a:t>
                      </a:r>
                      <a:r>
                        <a:rPr sz="800" b="1" spc="15" dirty="0">
                          <a:latin typeface="Calibri"/>
                          <a:cs typeface="Calibri"/>
                        </a:rPr>
                        <a:t>ASSESSMENT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(LESS EXEMPTIONS) PER M-13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REPORT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718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015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2">
                <a:tc gridSpan="4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ADD: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CERTIFICATE OF CORRECTIONS RELATING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 LATE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FILING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PENALTIES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025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36">
                <a:tc gridSpan="3">
                  <a:txBody>
                    <a:bodyPr/>
                    <a:lstStyle/>
                    <a:p>
                      <a:pPr marL="7562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(used to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be included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 grand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list…state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changed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that)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1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731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42">
                <a:tc gridSpan="6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ESTIMATED AMOUNT TO BE RAISED BY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TAXATION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(FROM "CURRENT YEAR TAXES"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REVENUE</a:t>
                      </a:r>
                      <a:r>
                        <a:rPr sz="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BUDGET)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967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TAX LEVY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ASSUMING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TAX COLLECTION RATE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OF: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496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442">
                <a:tc gridSpan="4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(Tax levy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billed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amount = amount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raised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taxation divided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tax collection</a:t>
                      </a:r>
                      <a:r>
                        <a:rPr sz="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rate)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1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ADD TAX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CREDITS: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5910">
                        <a:lnSpc>
                          <a:spcPts val="112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Unfunded State Circuit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Breaker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107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9901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108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5910">
                        <a:lnSpc>
                          <a:spcPts val="112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Abatements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278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9901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280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5910">
                        <a:lnSpc>
                          <a:spcPts val="112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Volunteer Fire Tax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Exemptions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9901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5910">
                        <a:lnSpc>
                          <a:spcPts val="112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Tax Relief for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Elderly/Disabled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9901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95910">
                        <a:lnSpc>
                          <a:spcPts val="112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Deferred Tax Revenue (capped at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60,000)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5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9901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marL="21590">
                        <a:lnSpc>
                          <a:spcPts val="1125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ADJUSTED TAX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LEVY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158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709">
                <a:tc gridSpan="6">
                  <a:txBody>
                    <a:bodyPr/>
                    <a:lstStyle/>
                    <a:p>
                      <a:pPr marL="20320">
                        <a:lnSpc>
                          <a:spcPts val="129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TENTATIVE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MILL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(= adjusted tax levy divided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(taxable net grand list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assessment/1,000))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45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Prior Mill Rate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30.26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EFFECTIVE TAX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INCREASE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Charter, setting the final mill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rate: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PER THE TOWN </a:t>
                      </a: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CHARTER: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 marL="424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PRIOR YEARS TAX COLLECTION RATE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*: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7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99.00%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7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99.07%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YR</a:t>
                      </a:r>
                      <a:r>
                        <a:rPr sz="7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98.96%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89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THREE YEAR AVERAGE TAX COLLECTION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RATE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16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99.01%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16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*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audited financial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statements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17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98085" y="4473410"/>
            <a:ext cx="4942600" cy="376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57468" y="7339355"/>
            <a:ext cx="19875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64">
              <a:lnSpc>
                <a:spcPts val="869"/>
              </a:lnSpc>
            </a:pPr>
            <a:fld id="{81D60167-4931-47E6-BA6A-407CBD079E47}" type="slidenum">
              <a:rPr lang="en-US" spc="10" smtClean="0"/>
              <a:pPr marL="46990">
                <a:lnSpc>
                  <a:spcPts val="985"/>
                </a:lnSpc>
              </a:pPr>
              <a:t>40</a:t>
            </a:fld>
            <a:endParaRPr spc="9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17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74776" y="4976420"/>
            <a:ext cx="6678146" cy="823231"/>
          </a:xfrm>
          <a:prstGeom prst="rect">
            <a:avLst/>
          </a:prstGeom>
        </p:spPr>
        <p:txBody>
          <a:bodyPr vert="horz" wrap="square" lIns="0" tIns="25773" rIns="0" bIns="0" rtlCol="0">
            <a:spAutoFit/>
          </a:bodyPr>
          <a:lstStyle/>
          <a:p>
            <a:pPr marL="11206">
              <a:spcBef>
                <a:spcPts val="202"/>
              </a:spcBef>
            </a:pPr>
            <a:r>
              <a:rPr sz="971" dirty="0">
                <a:latin typeface="Calibri"/>
                <a:cs typeface="Calibri"/>
              </a:rPr>
              <a:t>Note:</a:t>
            </a:r>
            <a:endParaRPr sz="971">
              <a:latin typeface="Calibri"/>
              <a:cs typeface="Calibri"/>
            </a:endParaRPr>
          </a:p>
          <a:p>
            <a:pPr marL="11206" marR="4483">
              <a:lnSpc>
                <a:spcPct val="110000"/>
              </a:lnSpc>
            </a:pPr>
            <a:r>
              <a:rPr sz="971" dirty="0">
                <a:latin typeface="Calibri"/>
                <a:cs typeface="Calibri"/>
              </a:rPr>
              <a:t>Personal Property decreased </a:t>
            </a:r>
            <a:r>
              <a:rPr sz="971" spc="-4" dirty="0">
                <a:latin typeface="Calibri"/>
                <a:cs typeface="Calibri"/>
              </a:rPr>
              <a:t>due </a:t>
            </a:r>
            <a:r>
              <a:rPr sz="971" dirty="0">
                <a:latin typeface="Calibri"/>
                <a:cs typeface="Calibri"/>
              </a:rPr>
              <a:t>to </a:t>
            </a:r>
            <a:r>
              <a:rPr sz="971" spc="-4" dirty="0">
                <a:latin typeface="Calibri"/>
                <a:cs typeface="Calibri"/>
              </a:rPr>
              <a:t>late filing </a:t>
            </a:r>
            <a:r>
              <a:rPr sz="971" dirty="0">
                <a:latin typeface="Calibri"/>
                <a:cs typeface="Calibri"/>
              </a:rPr>
              <a:t>assessments taken out of </a:t>
            </a:r>
            <a:r>
              <a:rPr sz="971" spc="-4" dirty="0">
                <a:latin typeface="Calibri"/>
                <a:cs typeface="Calibri"/>
              </a:rPr>
              <a:t>list </a:t>
            </a:r>
            <a:r>
              <a:rPr sz="971" dirty="0">
                <a:latin typeface="Calibri"/>
                <a:cs typeface="Calibri"/>
              </a:rPr>
              <a:t>per the state (they </a:t>
            </a:r>
            <a:r>
              <a:rPr sz="971" spc="-4" dirty="0">
                <a:latin typeface="Calibri"/>
                <a:cs typeface="Calibri"/>
              </a:rPr>
              <a:t>are added </a:t>
            </a:r>
            <a:r>
              <a:rPr sz="971" dirty="0">
                <a:latin typeface="Calibri"/>
                <a:cs typeface="Calibri"/>
              </a:rPr>
              <a:t>now </a:t>
            </a:r>
            <a:r>
              <a:rPr sz="971" spc="-4" dirty="0">
                <a:latin typeface="Calibri"/>
                <a:cs typeface="Calibri"/>
              </a:rPr>
              <a:t>thru </a:t>
            </a:r>
            <a:r>
              <a:rPr sz="971" dirty="0">
                <a:latin typeface="Calibri"/>
                <a:cs typeface="Calibri"/>
              </a:rPr>
              <a:t>the COC process)  Motor vehicle </a:t>
            </a:r>
            <a:r>
              <a:rPr sz="971" spc="-4" dirty="0">
                <a:latin typeface="Calibri"/>
                <a:cs typeface="Calibri"/>
              </a:rPr>
              <a:t>list </a:t>
            </a:r>
            <a:r>
              <a:rPr sz="971" dirty="0">
                <a:latin typeface="Calibri"/>
                <a:cs typeface="Calibri"/>
              </a:rPr>
              <a:t>decreased </a:t>
            </a:r>
            <a:r>
              <a:rPr sz="971" spc="-4" dirty="0">
                <a:latin typeface="Calibri"/>
                <a:cs typeface="Calibri"/>
              </a:rPr>
              <a:t>due </a:t>
            </a:r>
            <a:r>
              <a:rPr sz="971" dirty="0">
                <a:latin typeface="Calibri"/>
                <a:cs typeface="Calibri"/>
              </a:rPr>
              <a:t>to the </a:t>
            </a:r>
            <a:r>
              <a:rPr sz="971" spc="-4" dirty="0">
                <a:latin typeface="Calibri"/>
                <a:cs typeface="Calibri"/>
              </a:rPr>
              <a:t>result </a:t>
            </a:r>
            <a:r>
              <a:rPr sz="971" dirty="0">
                <a:latin typeface="Calibri"/>
                <a:cs typeface="Calibri"/>
              </a:rPr>
              <a:t>of new </a:t>
            </a:r>
            <a:r>
              <a:rPr sz="971" spc="-4" dirty="0">
                <a:latin typeface="Calibri"/>
                <a:cs typeface="Calibri"/>
              </a:rPr>
              <a:t>pricing </a:t>
            </a:r>
            <a:r>
              <a:rPr sz="971" dirty="0">
                <a:latin typeface="Calibri"/>
                <a:cs typeface="Calibri"/>
              </a:rPr>
              <a:t>of </a:t>
            </a:r>
            <a:r>
              <a:rPr sz="971" spc="4" dirty="0">
                <a:latin typeface="Calibri"/>
                <a:cs typeface="Calibri"/>
              </a:rPr>
              <a:t>motor </a:t>
            </a:r>
            <a:r>
              <a:rPr sz="971" dirty="0">
                <a:latin typeface="Calibri"/>
                <a:cs typeface="Calibri"/>
              </a:rPr>
              <a:t>vehicles mandated </a:t>
            </a:r>
            <a:r>
              <a:rPr sz="971" spc="-4" dirty="0">
                <a:latin typeface="Calibri"/>
                <a:cs typeface="Calibri"/>
              </a:rPr>
              <a:t>by </a:t>
            </a:r>
            <a:r>
              <a:rPr sz="971" dirty="0">
                <a:latin typeface="Calibri"/>
                <a:cs typeface="Calibri"/>
              </a:rPr>
              <a:t>the</a:t>
            </a:r>
            <a:r>
              <a:rPr sz="971" spc="57" dirty="0">
                <a:latin typeface="Calibri"/>
                <a:cs typeface="Calibri"/>
              </a:rPr>
              <a:t> </a:t>
            </a:r>
            <a:r>
              <a:rPr sz="971" spc="-4" dirty="0">
                <a:latin typeface="Calibri"/>
                <a:cs typeface="Calibri"/>
              </a:rPr>
              <a:t>State.</a:t>
            </a:r>
            <a:endParaRPr sz="971">
              <a:latin typeface="Calibri"/>
              <a:cs typeface="Calibri"/>
            </a:endParaRPr>
          </a:p>
          <a:p>
            <a:pPr>
              <a:spcBef>
                <a:spcPts val="49"/>
              </a:spcBef>
            </a:pPr>
            <a:endParaRPr sz="1103">
              <a:latin typeface="Calibri"/>
              <a:cs typeface="Calibri"/>
            </a:endParaRPr>
          </a:p>
          <a:p>
            <a:pPr marL="11206">
              <a:spcBef>
                <a:spcPts val="4"/>
              </a:spcBef>
            </a:pPr>
            <a:r>
              <a:rPr sz="971" dirty="0">
                <a:latin typeface="Calibri"/>
                <a:cs typeface="Calibri"/>
              </a:rPr>
              <a:t>Source: </a:t>
            </a:r>
            <a:r>
              <a:rPr sz="971" spc="-4" dirty="0">
                <a:latin typeface="Calibri"/>
                <a:cs typeface="Calibri"/>
              </a:rPr>
              <a:t>Assessor</a:t>
            </a:r>
            <a:endParaRPr sz="971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28764" y="1615910"/>
          <a:ext cx="2974040" cy="286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210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of Clinton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- 2024 Grand List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of Taxable</a:t>
                      </a:r>
                      <a:r>
                        <a:rPr sz="10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Property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1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Before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Board </a:t>
                      </a: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Assessment </a:t>
                      </a: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Appeals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(BAA)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4466" y="2237153"/>
          <a:ext cx="6294344" cy="2767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5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89535" algn="r">
                        <a:lnSpc>
                          <a:spcPct val="100000"/>
                        </a:lnSpc>
                      </a:pP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# </a:t>
                      </a: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Accts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295"/>
                        </a:lnSpc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Exemptions,</a:t>
                      </a:r>
                      <a:r>
                        <a:rPr sz="10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Veterans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Blind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BAA</a:t>
                      </a:r>
                      <a:r>
                        <a:rPr sz="10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Adjustment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0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Value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marL="234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Net Real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Estate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6,888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1,500,489,765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(6,151,600)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1,494,338,165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 marL="234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Net Personal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Property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1,293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101,110,099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(5,266,130)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95,843,969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42">
                <a:tc>
                  <a:txBody>
                    <a:bodyPr/>
                    <a:lstStyle/>
                    <a:p>
                      <a:pPr marL="234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Net Motor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Vehicle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13,876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128,478,430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(645,199)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127,833,231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370">
                <a:tc>
                  <a:txBody>
                    <a:bodyPr/>
                    <a:lstStyle/>
                    <a:p>
                      <a:pPr marL="23495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Taxable Grand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22,057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1,730,078,294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(12,062,929)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1,718,015,365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ts val="130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305"/>
                        </a:lnSpc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0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Value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1305"/>
                        </a:lnSpc>
                      </a:pPr>
                      <a:r>
                        <a:rPr sz="10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Prior </a:t>
                      </a: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 marL="869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Real Estate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1,494,338,165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1,499,861,572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(5,523,407)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-0.37%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marL="869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Personal Property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95,843,969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93,223,530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2,620,439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2.81%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042">
                <a:tc>
                  <a:txBody>
                    <a:bodyPr/>
                    <a:lstStyle/>
                    <a:p>
                      <a:pPr marL="869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Motor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Vehicle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127,833,231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146,642,228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(18,808,997)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-12.83%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382">
                <a:tc>
                  <a:txBody>
                    <a:bodyPr/>
                    <a:lstStyle/>
                    <a:p>
                      <a:pPr marL="23495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Net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1,718,015,365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1,739,727,330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(21,711,965)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3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-1.25%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703">
                <a:tc gridSpan="3">
                  <a:txBody>
                    <a:bodyPr/>
                    <a:lstStyle/>
                    <a:p>
                      <a:pPr marL="182880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Add back personal property late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fee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penalty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assessments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13,025,323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 marL="23495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Effective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(8,686,642)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-0.50%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053" y="3764750"/>
            <a:ext cx="228599" cy="138953"/>
          </a:xfrm>
          <a:custGeom>
            <a:avLst/>
            <a:gdLst/>
            <a:ahLst/>
            <a:cxnLst/>
            <a:rect l="l" t="t" r="r" b="b"/>
            <a:pathLst>
              <a:path w="259079" h="157479">
                <a:moveTo>
                  <a:pt x="0" y="156972"/>
                </a:moveTo>
                <a:lnTo>
                  <a:pt x="259079" y="156972"/>
                </a:lnTo>
                <a:lnTo>
                  <a:pt x="259079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65449" y="1570191"/>
          <a:ext cx="8459321" cy="205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1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2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1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0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2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9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40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17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29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40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521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062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511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173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Fiscal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Debt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Town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BOE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Year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Operations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Mill</a:t>
                      </a:r>
                      <a:r>
                        <a:rPr sz="8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Rate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mgr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9696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2025-26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19,338,515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2,875,000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32.3%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5,050,920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27,264,435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39,240,189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6.1%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66,504,624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31.29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18,579,042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3,817,137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5,043,727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27,439,906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36,984,137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30.26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18,201,531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3,630,273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33.7%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5,020,675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-1.3%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26,852,479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35,296,476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62,148,955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29.83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17,312,494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2,714,416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-3.6%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5,086,757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-1.4%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25,113,667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34,552,204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59,665,871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29.83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2021-22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16,610,773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2,816,514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106.4%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5,161,419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-1.5%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24,588,706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33,911,057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58,499,763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29.83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reval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yr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2020-21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16,475,785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1,364,601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18.2%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5,240,199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23,080,585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33,200,391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56,280,976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31.25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2019-20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15,911,236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1,154,251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-0.7%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5,101,411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9.0%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22,166,898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32,961,487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55,128,385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31.25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2018-19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15,059,501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1,162,500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8.8%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4,680,479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23.3%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20,902,480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32,656,674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53,559,154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30.54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2017-18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14,884,124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1,068,658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-16.8%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3,796,924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19,749,706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32,178,436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51,928,142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29.91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10.2%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2016-17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14,630,346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1,284,106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2,898,040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16.0%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18,812,492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31,568,764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0.5%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50,381,256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27.14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reval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yr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2015-16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14,109,361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1,268,330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2,497,539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17,875,230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31,417,588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49,292,818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26.77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18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905" y="3753672"/>
            <a:ext cx="795618" cy="13635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94" spc="4" dirty="0">
                <a:latin typeface="Calibri"/>
                <a:cs typeface="Calibri"/>
              </a:rPr>
              <a:t>Tentative </a:t>
            </a:r>
            <a:r>
              <a:rPr sz="794" spc="9" dirty="0">
                <a:latin typeface="Calibri"/>
                <a:cs typeface="Calibri"/>
              </a:rPr>
              <a:t>mill</a:t>
            </a:r>
            <a:r>
              <a:rPr sz="794" spc="-53" dirty="0">
                <a:latin typeface="Calibri"/>
                <a:cs typeface="Calibri"/>
              </a:rPr>
              <a:t> </a:t>
            </a:r>
            <a:r>
              <a:rPr sz="794" spc="9" dirty="0">
                <a:latin typeface="Calibri"/>
                <a:cs typeface="Calibri"/>
              </a:rPr>
              <a:t>rate</a:t>
            </a:r>
            <a:endParaRPr sz="79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2986" y="1296543"/>
            <a:ext cx="8040221" cy="123910"/>
          </a:xfrm>
          <a:prstGeom prst="rect">
            <a:avLst/>
          </a:prstGeom>
          <a:solidFill>
            <a:srgbClr val="F1F1F1"/>
          </a:solidFill>
          <a:ln w="10680">
            <a:solidFill>
              <a:srgbClr val="000000"/>
            </a:solidFill>
          </a:ln>
        </p:spPr>
        <p:txBody>
          <a:bodyPr vert="horz" wrap="square" lIns="0" tIns="1681" rIns="0" bIns="0" rtlCol="0">
            <a:spAutoFit/>
          </a:bodyPr>
          <a:lstStyle/>
          <a:p>
            <a:pPr marL="8965" algn="ctr">
              <a:spcBef>
                <a:spcPts val="13"/>
              </a:spcBef>
            </a:pPr>
            <a:r>
              <a:rPr sz="794" b="1" spc="9" dirty="0">
                <a:latin typeface="Calibri"/>
                <a:cs typeface="Calibri"/>
              </a:rPr>
              <a:t>Ten Year </a:t>
            </a:r>
            <a:r>
              <a:rPr sz="794" b="1" spc="4" dirty="0">
                <a:latin typeface="Calibri"/>
                <a:cs typeface="Calibri"/>
              </a:rPr>
              <a:t>Approved Original Expenditure </a:t>
            </a:r>
            <a:r>
              <a:rPr sz="794" b="1" spc="9" dirty="0">
                <a:latin typeface="Calibri"/>
                <a:cs typeface="Calibri"/>
              </a:rPr>
              <a:t>Budget</a:t>
            </a:r>
            <a:r>
              <a:rPr sz="794" b="1" spc="-44" dirty="0">
                <a:latin typeface="Calibri"/>
                <a:cs typeface="Calibri"/>
              </a:rPr>
              <a:t> </a:t>
            </a:r>
            <a:r>
              <a:rPr sz="794" b="1" spc="4" dirty="0">
                <a:latin typeface="Calibri"/>
                <a:cs typeface="Calibri"/>
              </a:rPr>
              <a:t>Analysis</a:t>
            </a:r>
            <a:endParaRPr sz="79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19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65450" y="1027265"/>
          <a:ext cx="8441391" cy="2063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4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42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33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55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3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72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8550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38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04551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7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Ten Year Approved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Original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Revenue Budget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Analysis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Current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922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Fiscal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9"/>
                        </a:lnSpc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Property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969"/>
                        </a:lnSpc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Other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69"/>
                        </a:lnSpc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Charges</a:t>
                      </a:r>
                      <a:r>
                        <a:rPr sz="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for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969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stm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969"/>
                        </a:lnSpc>
                      </a:pPr>
                      <a:r>
                        <a:rPr sz="800" b="1" spc="10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Fund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969"/>
                        </a:lnSpc>
                      </a:pPr>
                      <a:r>
                        <a:rPr sz="800" b="1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ansf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ers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69"/>
                        </a:lnSpc>
                      </a:pPr>
                      <a:r>
                        <a:rPr sz="800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Year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Taxes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Taxes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b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Inter-gov't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969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Services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969"/>
                        </a:lnSpc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Income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Balance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ts val="969"/>
                        </a:lnSpc>
                      </a:pPr>
                      <a:r>
                        <a:rPr sz="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n/Oth</a:t>
                      </a:r>
                      <a:r>
                        <a:rPr sz="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9"/>
                        </a:lnSpc>
                      </a:pPr>
                      <a:r>
                        <a:rPr sz="8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69"/>
                        </a:lnSpc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36">
                <a:tc grid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500" spc="15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5" dirty="0">
                          <a:latin typeface="Calibri"/>
                          <a:cs typeface="Calibri"/>
                        </a:rPr>
                        <a:t>mgr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1376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2025-26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52,967,127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185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59.1%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6,923,497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154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93.1%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875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-28.8%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66,504,624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51,579,802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17.3%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6,425,881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909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725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45.0%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039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21.9%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64,424,043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50,651,585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6,098,169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1150.0%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314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77.3%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-100.0%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62,148,955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49,697,228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635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28.3%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6,491,771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929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33.3%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869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-28.7%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59,665,871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2021-22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48,094,679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33.8%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6,436,900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823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-40.0%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619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143.7%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58,499,763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2020-21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47,605,410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370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-39.8%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6,436,416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11.1%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075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330.0%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56,280,976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2019-20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47,293,729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615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13.9%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6,126,339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798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-16.7%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-100.0%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55,128,385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2018-19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45,886,419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-9.2%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6,058,635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689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28.6%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100.0%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53,559,154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2017-18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44,811,120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9.8%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595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10.2%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5,536,044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760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-12.5%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-86.2%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-83.0%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51,928,142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2016-17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40,821,430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2.8%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10.2%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6,943,040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713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087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534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625.0%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235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841.4%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50,381,256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2015-16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39,724,140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490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8,120,878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742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150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49,292,818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20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67630" y="933808"/>
          <a:ext cx="2440641" cy="40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764"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Town of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Clinton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History of Budget Increases and their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Funding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64"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sz="900" b="1" spc="-5" dirty="0">
                          <a:latin typeface="Calibri"/>
                          <a:cs typeface="Calibri"/>
                        </a:rPr>
                        <a:t>Fiscal Years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2022-23; 2023-24; 2024-25;</a:t>
                      </a:r>
                      <a:r>
                        <a:rPr sz="9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2025-26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91230" y="1645494"/>
          <a:ext cx="6310032" cy="458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90"/>
                        </a:lnSpc>
                      </a:pP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2025-26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90"/>
                        </a:lnSpc>
                      </a:pP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2024-25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90"/>
                        </a:lnSpc>
                      </a:pP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90"/>
                        </a:lnSpc>
                      </a:pP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2021-22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Town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Mgr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18">
                <a:tc gridSpan="2"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Mill 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31.29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30.26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29.83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29.83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29.83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11">
                <a:tc gridSpan="2"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Mill Rate Increase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3.4%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1.4%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0.0%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0.0%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23">
                <a:tc gridSpan="2"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Budget Increase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$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  <a:tabLst>
                          <a:tab pos="300355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2,080,581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  <a:tabLst>
                          <a:tab pos="240665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275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  <a:tabLst>
                          <a:tab pos="240665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483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  <a:tabLst>
                          <a:tab pos="240665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$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166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1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3.2%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3.7%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4.2%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9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2.0%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23">
                <a:tc gridSpan="2"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Budget Increase Funded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By: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Current property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taxes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387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928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954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602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549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Other taxes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440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110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143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State of CT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grants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497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327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712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(393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602)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871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Charges for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services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244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870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(41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071)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106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Investment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income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675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225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460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85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of fund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balance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164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230)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725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445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(750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800)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080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581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275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483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084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166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108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923">
                <a:tc gridSpan="2">
                  <a:txBody>
                    <a:bodyPr/>
                    <a:lstStyle/>
                    <a:p>
                      <a:pPr marL="19685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Current Property Taxes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Increase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387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928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954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602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549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Paid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by: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&gt;New money (increase in grand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list)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ts val="118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954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357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602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549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&gt;Existing tax payer through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mill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increase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928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217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ts val="118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ts val="118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-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18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Taxable Net Grand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List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1,718,015,365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739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667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067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742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063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709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636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Add back personal property penalty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assess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025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323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1,731,040,688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7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9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(decrease)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$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626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379)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396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888)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427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61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942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1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-0.50%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-0.14%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1.90%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3.76%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New money tax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amount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269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919)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72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530)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967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299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847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759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21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91360" y="1911746"/>
          <a:ext cx="6747062" cy="211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0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0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2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Fiscal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Personal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Real</a:t>
                      </a:r>
                      <a:r>
                        <a:rPr sz="10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Estate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05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30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Motor</a:t>
                      </a: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Vehicle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05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30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Property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305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1305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305"/>
                        </a:lnSpc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Change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2025-26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1,494,338,165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127,833,231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-12.83%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95,843,969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81%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1,718,015,365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2024-25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1,499,861,572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146,642,228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93,223,530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1,739,727,330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2023-24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1,501,822,411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151,923,656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82%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88,317,888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1,742,063,955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90%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2022-23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1,485,026,581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43%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142,219,695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27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87%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82,390,640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1,709,636,916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2021-22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1,464,054,105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111,221,481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41%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72,418,353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1,647,693,939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2020-21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1,389,668,485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104,519,917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96%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66,432,173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1,560,620,575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2019-20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1,379,141,658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48%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101,513,538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63,193,913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1,543,849,109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2018-19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1,372,602,122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99,373,645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88%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61,035,734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1,533,011,501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703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2017-18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1,367,299,698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97,540,335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60,419,703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1,525,259,736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715">
                <a:tc>
                  <a:txBody>
                    <a:bodyPr/>
                    <a:lstStyle/>
                    <a:p>
                      <a:pPr marR="5905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2016-17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1,362,808,210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97,173,253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62,149,192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1,522,130,655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83%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709">
                <a:tc>
                  <a:txBody>
                    <a:bodyPr/>
                    <a:lstStyle/>
                    <a:p>
                      <a:pPr marR="23495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2015-16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1,354,860,466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95,187,860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59,610,511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3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1,509,658,837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875759" y="2875451"/>
            <a:ext cx="84044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dirty="0">
                <a:latin typeface="Calibri"/>
                <a:cs typeface="Calibri"/>
              </a:rPr>
              <a:t>*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6714" y="2875449"/>
            <a:ext cx="271743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spc="-4" dirty="0">
                <a:latin typeface="Calibri"/>
                <a:cs typeface="Calibri"/>
              </a:rPr>
              <a:t>reval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5759" y="3688998"/>
            <a:ext cx="84044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dirty="0">
                <a:latin typeface="Calibri"/>
                <a:cs typeface="Calibri"/>
              </a:rPr>
              <a:t>*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0958" y="1586327"/>
            <a:ext cx="6555441" cy="148310"/>
          </a:xfrm>
          <a:prstGeom prst="rect">
            <a:avLst/>
          </a:prstGeom>
          <a:solidFill>
            <a:srgbClr val="F1F1F1"/>
          </a:solidFill>
          <a:ln w="121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26" algn="ctr">
              <a:lnSpc>
                <a:spcPts val="1156"/>
              </a:lnSpc>
            </a:pPr>
            <a:r>
              <a:rPr sz="971" b="1" dirty="0">
                <a:latin typeface="Calibri"/>
                <a:cs typeface="Calibri"/>
              </a:rPr>
              <a:t>Ten </a:t>
            </a:r>
            <a:r>
              <a:rPr sz="971" b="1" spc="-4" dirty="0">
                <a:latin typeface="Calibri"/>
                <a:cs typeface="Calibri"/>
              </a:rPr>
              <a:t>Year </a:t>
            </a:r>
            <a:r>
              <a:rPr sz="971" b="1" dirty="0">
                <a:latin typeface="Calibri"/>
                <a:cs typeface="Calibri"/>
              </a:rPr>
              <a:t>Grand List - Net Assessment</a:t>
            </a:r>
            <a:r>
              <a:rPr sz="971" b="1" spc="-4" dirty="0">
                <a:latin typeface="Calibri"/>
                <a:cs typeface="Calibri"/>
              </a:rPr>
              <a:t> </a:t>
            </a:r>
            <a:r>
              <a:rPr sz="971" b="1" dirty="0">
                <a:latin typeface="Calibri"/>
                <a:cs typeface="Calibri"/>
              </a:rPr>
              <a:t>Analysis</a:t>
            </a:r>
            <a:endParaRPr sz="97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8917" y="747230"/>
            <a:ext cx="8232401" cy="138953"/>
          </a:xfrm>
          <a:custGeom>
            <a:avLst/>
            <a:gdLst/>
            <a:ahLst/>
            <a:cxnLst/>
            <a:rect l="l" t="t" r="r" b="b"/>
            <a:pathLst>
              <a:path w="9330055" h="157480">
                <a:moveTo>
                  <a:pt x="0" y="156972"/>
                </a:moveTo>
                <a:lnTo>
                  <a:pt x="9329928" y="156972"/>
                </a:lnTo>
                <a:lnTo>
                  <a:pt x="9329928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72217" y="635956"/>
          <a:ext cx="8499101" cy="249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05">
                <a:tc>
                  <a:txBody>
                    <a:bodyPr/>
                    <a:lstStyle/>
                    <a:p>
                      <a:pPr marL="3105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General Fund, Fund Balance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Ten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Analysis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38917" y="1021550"/>
          <a:ext cx="8233522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4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2024-25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2023-24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2022-23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2021-22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2020-21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2019-20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2018-19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2017-18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2016-17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2015-16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Approved Budget</a:t>
                      </a:r>
                      <a:r>
                        <a:rPr sz="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Amount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64,424,04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62,148,95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59,665,87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58,499,76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56,280,97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55,128,38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53,559,15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51,928,14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50,381,25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49,292,81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Balance: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Nonspendable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1,06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125,32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123,07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125,58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120,78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134,64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133,90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108,23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7,27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Committed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1,150,00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1,150,67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800,67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844,26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957,15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1,017,20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350,00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350,00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350,00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350,00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Assigned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4,101,83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3,314,00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1,869,00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2,619,80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1,075,00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320,96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239,25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Unassigned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16,465,00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15,664,48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17,045,71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16,731,03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15,406,05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11,142,22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9,156,96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9,176,71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6,765,43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6,184,08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Balance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17,615,00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20,918,06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21,285,71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19,567,38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19,108,59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13,355,22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9,962,57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9,660,61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7,223,66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6,780,60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Unassigned percent (%)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of Total</a:t>
                      </a:r>
                      <a:r>
                        <a:rPr sz="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25.6%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25.2%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28.6%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28.6%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27.4%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20.2%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17.1%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17.7%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13.4%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12.5%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20% of Total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sz="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($)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12,884,80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974">
                <a:tc>
                  <a:txBody>
                    <a:bodyPr/>
                    <a:lstStyle/>
                    <a:p>
                      <a:pPr marL="20320">
                        <a:lnSpc>
                          <a:spcPts val="1075"/>
                        </a:lnSpc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Difference (between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20%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unassigned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amount)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8895" algn="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4,730,19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24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5" dirty="0">
                          <a:latin typeface="Calibri"/>
                          <a:cs typeface="Calibri"/>
                        </a:rPr>
                        <a:t>Proposed </a:t>
                      </a:r>
                      <a:r>
                        <a:rPr sz="800" b="1" spc="10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of Fund Balance</a:t>
                      </a:r>
                      <a:r>
                        <a:rPr sz="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" dirty="0">
                          <a:latin typeface="Calibri"/>
                          <a:cs typeface="Calibri"/>
                        </a:rPr>
                        <a:t>2025-26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(2,875,000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Amount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Available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Budgets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1,855,19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681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59103" y="3983423"/>
            <a:ext cx="3957253" cy="168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10160940" y="6456404"/>
            <a:ext cx="193862" cy="13069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59955">
              <a:spcBef>
                <a:spcPts val="119"/>
              </a:spcBef>
            </a:pPr>
            <a:r>
              <a:rPr sz="750" spc="9" dirty="0">
                <a:latin typeface="Calibri"/>
                <a:cs typeface="Calibri"/>
              </a:rPr>
              <a:t>22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Education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Budget Review</a:t>
            </a:r>
          </a:p>
        </p:txBody>
      </p:sp>
    </p:spTree>
    <p:extLst>
      <p:ext uri="{BB962C8B-B14F-4D97-AF65-F5344CB8AC3E}">
        <p14:creationId xmlns:p14="http://schemas.microsoft.com/office/powerpoint/2010/main" val="395933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237192"/>
              </p:ext>
            </p:extLst>
          </p:nvPr>
        </p:nvGraphicFramePr>
        <p:xfrm>
          <a:off x="686463" y="2124558"/>
          <a:ext cx="10880034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055">
                  <a:extLst>
                    <a:ext uri="{9D8B030D-6E8A-4147-A177-3AD203B41FA5}">
                      <a16:colId xmlns:a16="http://schemas.microsoft.com/office/drawing/2014/main" val="1690433139"/>
                    </a:ext>
                  </a:extLst>
                </a:gridCol>
                <a:gridCol w="1745014">
                  <a:extLst>
                    <a:ext uri="{9D8B030D-6E8A-4147-A177-3AD203B41FA5}">
                      <a16:colId xmlns:a16="http://schemas.microsoft.com/office/drawing/2014/main" val="915087619"/>
                    </a:ext>
                  </a:extLst>
                </a:gridCol>
                <a:gridCol w="2229016">
                  <a:extLst>
                    <a:ext uri="{9D8B030D-6E8A-4147-A177-3AD203B41FA5}">
                      <a16:colId xmlns:a16="http://schemas.microsoft.com/office/drawing/2014/main" val="94948178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88688911"/>
                    </a:ext>
                  </a:extLst>
                </a:gridCol>
                <a:gridCol w="1905662">
                  <a:extLst>
                    <a:ext uri="{9D8B030D-6E8A-4147-A177-3AD203B41FA5}">
                      <a16:colId xmlns:a16="http://schemas.microsoft.com/office/drawing/2014/main" val="2867470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Adopted 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FY26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 (Decrease)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1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Town Government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$18,579,042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$19,338,515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$759,473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4.09%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1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Board of</a:t>
                      </a:r>
                      <a:r>
                        <a:rPr lang="en-US" baseline="0" dirty="0"/>
                        <a:t> Education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36,984,137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39,240,189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2,256,052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6.10%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4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  <a:p>
                      <a:r>
                        <a:rPr lang="en-US" dirty="0"/>
                        <a:t>     Town</a:t>
                      </a:r>
                    </a:p>
                    <a:p>
                      <a:r>
                        <a:rPr lang="en-US" dirty="0"/>
                        <a:t>    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1,866,173</a:t>
                      </a:r>
                    </a:p>
                    <a:p>
                      <a:pPr algn="r"/>
                      <a:r>
                        <a:rPr lang="en-US" dirty="0"/>
                        <a:t>3,177,554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2,008,532</a:t>
                      </a:r>
                    </a:p>
                    <a:p>
                      <a:pPr algn="r"/>
                      <a:r>
                        <a:rPr lang="en-US" dirty="0"/>
                        <a:t>3,042,388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           142,359</a:t>
                      </a:r>
                    </a:p>
                    <a:p>
                      <a:pPr algn="l"/>
                      <a:r>
                        <a:rPr lang="en-US" dirty="0"/>
                        <a:t>          (135,166)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7.62%</a:t>
                      </a:r>
                    </a:p>
                    <a:p>
                      <a:pPr algn="ctr"/>
                      <a:r>
                        <a:rPr lang="en-US" dirty="0"/>
                        <a:t>  (4.25%)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3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</a:t>
                      </a:r>
                      <a:r>
                        <a:rPr lang="en-US" baseline="0" dirty="0"/>
                        <a:t> Improvements</a:t>
                      </a:r>
                    </a:p>
                    <a:p>
                      <a:r>
                        <a:rPr lang="en-US" baseline="0" dirty="0"/>
                        <a:t>     Town</a:t>
                      </a:r>
                    </a:p>
                    <a:p>
                      <a:r>
                        <a:rPr lang="en-US" baseline="0" dirty="0"/>
                        <a:t>    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3,315,916</a:t>
                      </a:r>
                    </a:p>
                    <a:p>
                      <a:pPr algn="r"/>
                      <a:r>
                        <a:rPr lang="en-US" dirty="0"/>
                        <a:t>501,221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2,291,000</a:t>
                      </a:r>
                    </a:p>
                    <a:p>
                      <a:pPr algn="r"/>
                      <a:r>
                        <a:rPr lang="en-US" dirty="0"/>
                        <a:t>584,000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      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1,024,916)</a:t>
                      </a:r>
                    </a:p>
                    <a:p>
                      <a:pPr algn="l"/>
                      <a:r>
                        <a:rPr lang="en-US" dirty="0"/>
                        <a:t>          82,779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 (30.90%)</a:t>
                      </a:r>
                    </a:p>
                    <a:p>
                      <a:pPr algn="ctr"/>
                      <a:r>
                        <a:rPr lang="en-US" dirty="0"/>
                        <a:t>  16.51%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$64,424,043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$66,504,624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$2,080,581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    3.23%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7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50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Revenues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Financing the budget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F5593-FDE7-B5EB-9FC0-26D503EC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1" y="2249080"/>
            <a:ext cx="11176135" cy="3403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6AAB4-ED5A-1966-EB86-F4FA6A12C18B}"/>
              </a:ext>
            </a:extLst>
          </p:cNvPr>
          <p:cNvSpPr txBox="1"/>
          <p:nvPr/>
        </p:nvSpPr>
        <p:spPr>
          <a:xfrm>
            <a:off x="264497" y="5760494"/>
            <a:ext cx="797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/>
              <a:t>Note</a:t>
            </a:r>
            <a:r>
              <a:rPr lang="en-US" sz="1600" dirty="0"/>
              <a:t>:  The decrease in other financing sources is offset by a decrease in transfers to CIP</a:t>
            </a:r>
          </a:p>
        </p:txBody>
      </p:sp>
    </p:spTree>
    <p:extLst>
      <p:ext uri="{BB962C8B-B14F-4D97-AF65-F5344CB8AC3E}">
        <p14:creationId xmlns:p14="http://schemas.microsoft.com/office/powerpoint/2010/main" val="373486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Budget:</a:t>
            </a:r>
            <a:br>
              <a:rPr lang="en-US" dirty="0"/>
            </a:br>
            <a:r>
              <a:rPr lang="en-US" dirty="0"/>
              <a:t>Changes in the Grand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Grand List decreased by approximately -0.5%.  This was mainly due to the state changing the method of valuing the market value of motor vehicles.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Grand List will be known in March (after the BAA process)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Negative grand list growth (due to state mandates) presents a loss of $271,000 in tax revenue at the current mill rate</a:t>
            </a:r>
          </a:p>
        </p:txBody>
      </p:sp>
    </p:spTree>
    <p:extLst>
      <p:ext uri="{BB962C8B-B14F-4D97-AF65-F5344CB8AC3E}">
        <p14:creationId xmlns:p14="http://schemas.microsoft.com/office/powerpoint/2010/main" val="29356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Budget:</a:t>
            </a:r>
            <a:br>
              <a:rPr lang="en-US" dirty="0"/>
            </a:br>
            <a:r>
              <a:rPr lang="en-US" dirty="0"/>
              <a:t>State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State aid limits property tax increases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Second largest source of revenue following the Property Tax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Governor’s Budget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ECS reflects a level budget.  Governor's budget has a reduction.  Expecting the state legislature will restore to a level budget (as in prior year)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Any loss in State aid shifts burden over to local property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Budget: </a:t>
            </a:r>
            <a:br>
              <a:rPr lang="en-US" dirty="0"/>
            </a:br>
            <a:r>
              <a:rPr lang="en-US" dirty="0"/>
              <a:t>Other Revenue (</a:t>
            </a:r>
            <a:r>
              <a:rPr lang="en-US" sz="2800" dirty="0"/>
              <a:t>charges for services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Locally generated revenue projected to increase over FY 25-26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Increase mainly due to town clerk conveyance fees &amp; building fees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Increase seen in investment income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/>
              <a:t>Prior year was underestimated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Total local revenue (charges for services) increased $244,870 or 27%</a:t>
            </a:r>
          </a:p>
          <a:p>
            <a:pPr marL="201168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63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3867</TotalTime>
  <Words>8615</Words>
  <Application>Microsoft Office PowerPoint</Application>
  <PresentationFormat>Widescreen</PresentationFormat>
  <Paragraphs>5722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Calibri Light</vt:lpstr>
      <vt:lpstr>Times New Roman</vt:lpstr>
      <vt:lpstr>Wingdings</vt:lpstr>
      <vt:lpstr>Retrospect</vt:lpstr>
      <vt:lpstr>Town Manager’s Proposed Budget </vt:lpstr>
      <vt:lpstr>Budget Process &amp; Important Dates</vt:lpstr>
      <vt:lpstr>Budget Drivers</vt:lpstr>
      <vt:lpstr>Budget Highlights</vt:lpstr>
      <vt:lpstr>Proposed Budget</vt:lpstr>
      <vt:lpstr>Proposed Revenues</vt:lpstr>
      <vt:lpstr>Financing the Budget: Changes in the Grand List</vt:lpstr>
      <vt:lpstr>Financing the Budget: State Aid</vt:lpstr>
      <vt:lpstr>Financing the Budget:  Other Revenue (charges for services)</vt:lpstr>
      <vt:lpstr>Financing the Budget:  Fund Balance</vt:lpstr>
      <vt:lpstr>       Expenditure Summary By Object: </vt:lpstr>
      <vt:lpstr>Expenditure Summary:   Town Government</vt:lpstr>
      <vt:lpstr>Budget Drivers Detail:</vt:lpstr>
      <vt:lpstr>PowerPoint Presentation</vt:lpstr>
      <vt:lpstr>Capital Improvements</vt:lpstr>
      <vt:lpstr>Capital Funding</vt:lpstr>
      <vt:lpstr>Capital Funding</vt:lpstr>
      <vt:lpstr>Debt Service</vt:lpstr>
      <vt:lpstr>Debt Service</vt:lpstr>
      <vt:lpstr>Proposed Mill Rate</vt:lpstr>
      <vt:lpstr>Proposed Mill Rate</vt:lpstr>
      <vt:lpstr>Impact on the Taxpayer</vt:lpstr>
      <vt:lpstr>Value of a Mill</vt:lpstr>
      <vt:lpstr>Talking Points…</vt:lpstr>
      <vt:lpstr>Budget Summary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of Education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Manager’s Proposed Budget Fiscal Year 2020-2021</dc:title>
  <dc:creator>Karl Kilduff</dc:creator>
  <cp:lastModifiedBy>Robert Tait</cp:lastModifiedBy>
  <cp:revision>142</cp:revision>
  <cp:lastPrinted>2025-02-20T15:49:20Z</cp:lastPrinted>
  <dcterms:created xsi:type="dcterms:W3CDTF">2020-01-30T14:02:46Z</dcterms:created>
  <dcterms:modified xsi:type="dcterms:W3CDTF">2025-02-20T21:25:21Z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2025-02-12T16:44:00Z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7a00e8d8-6846-4ccf-861f-e7ec7f4bb465</vt:lpwstr>
  </property>
  <property fmtid="{D5CDD505-2E9C-101B-9397-08002B2CF9AE}" pid="7" name="MSIP_Label_defa4170-0d19-0005-0004-bc88714345d2_ActionId">
    <vt:lpwstr>347ba3fe-dbc0-4a1a-aae9-b304e5baf1ec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